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8" r:id="rId5"/>
    <p:sldId id="259" r:id="rId6"/>
    <p:sldId id="260" r:id="rId7"/>
    <p:sldId id="261" r:id="rId8"/>
    <p:sldId id="262" r:id="rId9"/>
    <p:sldId id="264" r:id="rId10"/>
    <p:sldId id="267" r:id="rId11"/>
    <p:sldId id="268" r:id="rId12"/>
    <p:sldId id="269" r:id="rId13"/>
    <p:sldId id="270" r:id="rId14"/>
    <p:sldId id="271" r:id="rId15"/>
    <p:sldId id="263"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94" d="100"/>
          <a:sy n="94"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94192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dirty="0"/>
          </a:p>
        </p:txBody>
      </p:sp>
    </p:spTree>
    <p:extLst>
      <p:ext uri="{BB962C8B-B14F-4D97-AF65-F5344CB8AC3E}">
        <p14:creationId xmlns:p14="http://schemas.microsoft.com/office/powerpoint/2010/main" val="325974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114113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60249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dirty="0"/>
          </a:p>
        </p:txBody>
      </p:sp>
    </p:spTree>
    <p:extLst>
      <p:ext uri="{BB962C8B-B14F-4D97-AF65-F5344CB8AC3E}">
        <p14:creationId xmlns:p14="http://schemas.microsoft.com/office/powerpoint/2010/main" val="29573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14</a:t>
            </a:fld>
            <a:endParaRPr lang="en-US" dirty="0"/>
          </a:p>
        </p:txBody>
      </p:sp>
    </p:spTree>
    <p:extLst>
      <p:ext uri="{BB962C8B-B14F-4D97-AF65-F5344CB8AC3E}">
        <p14:creationId xmlns:p14="http://schemas.microsoft.com/office/powerpoint/2010/main" val="195085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D125612-03B8-492A-8127-3B09BCA8D8D9}"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05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68FE27-1E2E-47A7-A8F7-7EAB548445C9}"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969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15D2F-88C5-4E7F-8035-9A47771A0801}"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B05373-B4E5-4EF6-93C8-BF4A4FBCAF9C}"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9194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9C9B06-B61A-484D-BBAA-971A471B789D}" type="datetime1">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12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2AA90F-C713-4E26-A61D-C0E87F455ED0}" type="datetime1">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514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471FCF-1854-4FE2-9F29-A5132EAA3D85}" type="datetime1">
              <a:rPr lang="en-US" smtClean="0"/>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2340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A34497-C4AA-4458-B744-B8C12D3AAEBD}" type="datetime1">
              <a:rPr lang="en-US" smtClean="0"/>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8987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370AE-290B-4564-9D7B-8887A4E98800}" type="datetime1">
              <a:rPr lang="en-US" smtClean="0"/>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005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DC5288-8978-4F62-8FB6-70B8FDD0B17C}" type="datetime1">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501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420E93-6314-4A8A-91B6-6325FFAA321E}" type="datetime1">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7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6C1A668-D803-4ED1-B92C-622DD3C63887}" type="datetime1">
              <a:rPr lang="en-US" smtClean="0"/>
              <a:t>12/18/2019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646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es.pasco.k12.fl.us/?page_id=758"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afe2saypa.org/what-is-safe2say-something/"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justintarte.com/2013/06/dont-forget.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rientacionandujar.es/2016/01/27/30-ideas-mejorar-aprendizaje-alumnos/" TargetMode="External"/><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hyperlink" Target="https://www.youtube.com/watch?v=oSamNz489a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s2ss.knack.com/s2ss#schools/" TargetMode="External"/><Relationship Id="rId2" Type="http://schemas.openxmlformats.org/officeDocument/2006/relationships/hyperlink" Target="http://www.youtube.com/watch?v=OzMVHl4f13o"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preventsuicidepa.org/act71/" TargetMode="External"/><Relationship Id="rId2" Type="http://schemas.openxmlformats.org/officeDocument/2006/relationships/hyperlink" Target="tel:1-800-273-TALK%20(8255)" TargetMode="External"/><Relationship Id="rId1" Type="http://schemas.openxmlformats.org/officeDocument/2006/relationships/slideLayout" Target="../slideLayouts/slideLayout2.xml"/><Relationship Id="rId6" Type="http://schemas.openxmlformats.org/officeDocument/2006/relationships/hyperlink" Target="http://www.preventsuicidepa.org/Act71/"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File:Coat_of_arms_of_Pennsylvania_(seal).s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legis.state.pa.us/WU01/LI/LI/US/HTM/1949/0/0014..HTM" TargetMode="External"/><Relationship Id="rId5" Type="http://schemas.openxmlformats.org/officeDocument/2006/relationships/hyperlink" Target="https://www.legis.state.pa.us/cfdocs/legis/LI/uconsCheck.cfm?txtType=HTM&amp;yr=1949&amp;sessInd=0&amp;smthLwInd=0&amp;act=014&amp;chpt=13E"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4276" y="640080"/>
            <a:ext cx="4208656" cy="3034857"/>
          </a:xfrm>
        </p:spPr>
        <p:txBody>
          <a:bodyPr anchor="b">
            <a:normAutofit/>
          </a:bodyPr>
          <a:lstStyle/>
          <a:p>
            <a:r>
              <a:rPr lang="en-US" sz="4400" dirty="0">
                <a:solidFill>
                  <a:srgbClr val="FFFFFF"/>
                </a:solidFill>
              </a:rPr>
              <a:t>Students Preventing violence in school</a:t>
            </a:r>
          </a:p>
        </p:txBody>
      </p:sp>
      <p:cxnSp>
        <p:nvCxnSpPr>
          <p:cNvPr id="15" name="Straight Connector 14">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id="{BB8E6ECE-AE16-4E25-BB89-7F8D7E4B6EE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46237" y="1087120"/>
            <a:ext cx="5312618" cy="4185920"/>
          </a:xfrm>
          <a:prstGeom prst="rect">
            <a:avLst/>
          </a:prstGeom>
        </p:spPr>
      </p:pic>
      <p:sp>
        <p:nvSpPr>
          <p:cNvPr id="8" name="Rectangle 7">
            <a:extLst>
              <a:ext uri="{FF2B5EF4-FFF2-40B4-BE49-F238E27FC236}">
                <a16:creationId xmlns:a16="http://schemas.microsoft.com/office/drawing/2014/main" id="{8FC01CAC-803F-4BB0-B6A0-9ACC5E81E992}"/>
              </a:ext>
            </a:extLst>
          </p:cNvPr>
          <p:cNvSpPr/>
          <p:nvPr/>
        </p:nvSpPr>
        <p:spPr>
          <a:xfrm>
            <a:off x="7122160" y="5361355"/>
            <a:ext cx="3566160" cy="215444"/>
          </a:xfrm>
          <a:prstGeom prst="rect">
            <a:avLst/>
          </a:prstGeom>
        </p:spPr>
        <p:txBody>
          <a:bodyPr wrap="square">
            <a:spAutoFit/>
          </a:bodyPr>
          <a:lstStyle/>
          <a:p>
            <a:r>
              <a:rPr lang="en-US" sz="800" dirty="0"/>
              <a:t>https://tes.pasco.k12.fl.us/wp-content/uploads/tes/2013/10/Students-Banner.png</a:t>
            </a:r>
          </a:p>
        </p:txBody>
      </p:sp>
      <p:sp>
        <p:nvSpPr>
          <p:cNvPr id="9" name="TextBox 8">
            <a:extLst>
              <a:ext uri="{FF2B5EF4-FFF2-40B4-BE49-F238E27FC236}">
                <a16:creationId xmlns:a16="http://schemas.microsoft.com/office/drawing/2014/main" id="{18D4B9E1-41C1-4398-8FDC-ACB4A9FF08C7}"/>
              </a:ext>
            </a:extLst>
          </p:cNvPr>
          <p:cNvSpPr txBox="1"/>
          <p:nvPr/>
        </p:nvSpPr>
        <p:spPr>
          <a:xfrm>
            <a:off x="944880" y="4003040"/>
            <a:ext cx="3898052" cy="646331"/>
          </a:xfrm>
          <a:prstGeom prst="rect">
            <a:avLst/>
          </a:prstGeom>
          <a:noFill/>
        </p:spPr>
        <p:txBody>
          <a:bodyPr wrap="square" rtlCol="0">
            <a:spAutoFit/>
          </a:bodyPr>
          <a:lstStyle/>
          <a:p>
            <a:r>
              <a:rPr lang="en-US" dirty="0">
                <a:solidFill>
                  <a:schemeClr val="bg1"/>
                </a:solidFill>
              </a:rPr>
              <a:t>Preventing school violence: Getting help is just a conversation away.</a:t>
            </a:r>
          </a:p>
        </p:txBody>
      </p:sp>
      <p:sp>
        <p:nvSpPr>
          <p:cNvPr id="3" name="Date Placeholder 2">
            <a:extLst>
              <a:ext uri="{FF2B5EF4-FFF2-40B4-BE49-F238E27FC236}">
                <a16:creationId xmlns:a16="http://schemas.microsoft.com/office/drawing/2014/main" id="{EDECEF36-F75B-4CC9-B254-D7410C5FBC4C}"/>
              </a:ext>
            </a:extLst>
          </p:cNvPr>
          <p:cNvSpPr>
            <a:spLocks noGrp="1"/>
          </p:cNvSpPr>
          <p:nvPr>
            <p:ph type="dt" sz="half" idx="10"/>
          </p:nvPr>
        </p:nvSpPr>
        <p:spPr/>
        <p:txBody>
          <a:bodyPr/>
          <a:lstStyle/>
          <a:p>
            <a:fld id="{6C283300-E4C2-49E5-B017-5AA435E7C5C1}" type="datetime1">
              <a:rPr lang="en-US" smtClean="0"/>
              <a:t>12/18/2019</a:t>
            </a:fld>
            <a:endParaRPr lang="en-US" dirty="0"/>
          </a:p>
        </p:txBody>
      </p:sp>
      <p:sp>
        <p:nvSpPr>
          <p:cNvPr id="4" name="Slide Number Placeholder 3">
            <a:extLst>
              <a:ext uri="{FF2B5EF4-FFF2-40B4-BE49-F238E27FC236}">
                <a16:creationId xmlns:a16="http://schemas.microsoft.com/office/drawing/2014/main" id="{C60DB684-0271-4568-A4A3-D47067AFD8EE}"/>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89141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11126E3-1BCF-4680-A15E-71C064EF5E3E}"/>
              </a:ext>
            </a:extLst>
          </p:cNvPr>
          <p:cNvPicPr>
            <a:picLocks noChangeAspect="1"/>
          </p:cNvPicPr>
          <p:nvPr/>
        </p:nvPicPr>
        <p:blipFill rotWithShape="1">
          <a:blip r:embed="rId2"/>
          <a:srcRect l="4315" t="18018" r="3833" b="62162"/>
          <a:stretch/>
        </p:blipFill>
        <p:spPr>
          <a:xfrm>
            <a:off x="863738" y="899051"/>
            <a:ext cx="2314534" cy="1003889"/>
          </a:xfrm>
          <a:prstGeom prst="rect">
            <a:avLst/>
          </a:prstGeom>
        </p:spPr>
      </p:pic>
      <p:sp>
        <p:nvSpPr>
          <p:cNvPr id="2" name="Date Placeholder 1">
            <a:extLst>
              <a:ext uri="{FF2B5EF4-FFF2-40B4-BE49-F238E27FC236}">
                <a16:creationId xmlns:a16="http://schemas.microsoft.com/office/drawing/2014/main" id="{019121D2-DB6D-4E65-865B-FE60C4887172}"/>
              </a:ext>
            </a:extLst>
          </p:cNvPr>
          <p:cNvSpPr>
            <a:spLocks noGrp="1"/>
          </p:cNvSpPr>
          <p:nvPr>
            <p:ph type="dt" sz="half" idx="10"/>
          </p:nvPr>
        </p:nvSpPr>
        <p:spPr>
          <a:xfrm>
            <a:off x="1024129" y="6470704"/>
            <a:ext cx="2154143" cy="274320"/>
          </a:xfrm>
        </p:spPr>
        <p:txBody>
          <a:bodyPr>
            <a:normAutofit/>
          </a:bodyPr>
          <a:lstStyle/>
          <a:p>
            <a:pPr>
              <a:spcAft>
                <a:spcPts val="600"/>
              </a:spcAft>
            </a:pPr>
            <a:fld id="{8E5370AE-290B-4564-9D7B-8887A4E98800}" type="datetime1">
              <a:rPr lang="en-US" smtClean="0"/>
              <a:pPr>
                <a:spcAft>
                  <a:spcPts val="600"/>
                </a:spcAft>
              </a:pPr>
              <a:t>12/18/2019</a:t>
            </a:fld>
            <a:endParaRPr lang="en-US" dirty="0"/>
          </a:p>
        </p:txBody>
      </p:sp>
      <p:sp>
        <p:nvSpPr>
          <p:cNvPr id="3" name="Slide Number Placeholder 2">
            <a:extLst>
              <a:ext uri="{FF2B5EF4-FFF2-40B4-BE49-F238E27FC236}">
                <a16:creationId xmlns:a16="http://schemas.microsoft.com/office/drawing/2014/main" id="{C3D11CDC-D2FE-4737-BC3D-02E1CE71A348}"/>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10</a:t>
            </a:fld>
            <a:endParaRPr lang="en-US" dirty="0"/>
          </a:p>
        </p:txBody>
      </p:sp>
      <p:sp>
        <p:nvSpPr>
          <p:cNvPr id="7" name="Rectangle 6">
            <a:extLst>
              <a:ext uri="{FF2B5EF4-FFF2-40B4-BE49-F238E27FC236}">
                <a16:creationId xmlns:a16="http://schemas.microsoft.com/office/drawing/2014/main" id="{EE7CC747-C2FB-4993-9225-96ACC449AC87}"/>
              </a:ext>
            </a:extLst>
          </p:cNvPr>
          <p:cNvSpPr/>
          <p:nvPr/>
        </p:nvSpPr>
        <p:spPr>
          <a:xfrm>
            <a:off x="1096263" y="1980331"/>
            <a:ext cx="9999471" cy="3734356"/>
          </a:xfrm>
          <a:prstGeom prst="rect">
            <a:avLst/>
          </a:prstGeom>
        </p:spPr>
        <p:txBody>
          <a:bodyPr wrap="square">
            <a:spAutoFit/>
          </a:bodyPr>
          <a:lstStyle/>
          <a:p>
            <a:pPr>
              <a:spcBef>
                <a:spcPts val="1000"/>
              </a:spcBef>
            </a:pPr>
            <a:r>
              <a:rPr lang="en-US" sz="2000" dirty="0"/>
              <a:t>Safe2Say Something is an easy way to let someone know that there is a problem and let them handle it.  You can call, text, or email.  It’s that simple.</a:t>
            </a:r>
          </a:p>
          <a:p>
            <a:pPr>
              <a:spcBef>
                <a:spcPts val="1000"/>
              </a:spcBef>
            </a:pPr>
            <a:r>
              <a:rPr lang="en-US" sz="2000" dirty="0"/>
              <a:t>Here’s how it works:</a:t>
            </a:r>
          </a:p>
          <a:p>
            <a:pPr marL="228600" indent="-228600">
              <a:spcBef>
                <a:spcPts val="600"/>
              </a:spcBef>
              <a:buClr>
                <a:schemeClr val="accent1"/>
              </a:buClr>
              <a:buFont typeface="Arial" panose="020B0604020202020204" pitchFamily="34" charset="0"/>
              <a:buChar char="•"/>
            </a:pPr>
            <a:r>
              <a:rPr lang="en-US" sz="2000" dirty="0"/>
              <a:t>Submit an anonymous tip report through the Safe2SaySomething system</a:t>
            </a:r>
          </a:p>
          <a:p>
            <a:pPr marL="228600" indent="-228600">
              <a:spcBef>
                <a:spcPts val="600"/>
              </a:spcBef>
              <a:buClr>
                <a:schemeClr val="accent1"/>
              </a:buClr>
              <a:buFont typeface="Arial" panose="020B0604020202020204" pitchFamily="34" charset="0"/>
              <a:buChar char="•"/>
            </a:pPr>
            <a:r>
              <a:rPr lang="en-US" sz="2000" dirty="0"/>
              <a:t>Crisis center reviews, assesses and processes all submissions</a:t>
            </a:r>
          </a:p>
          <a:p>
            <a:pPr marL="228600" indent="-228600">
              <a:spcBef>
                <a:spcPts val="600"/>
              </a:spcBef>
              <a:buClr>
                <a:schemeClr val="accent1"/>
              </a:buClr>
              <a:buFont typeface="Arial" panose="020B0604020202020204" pitchFamily="34" charset="0"/>
              <a:buChar char="•"/>
            </a:pPr>
            <a:r>
              <a:rPr lang="en-US" sz="2000" dirty="0"/>
              <a:t>Crisis center sends all submissions to school administration and/or law enforcement for intervention</a:t>
            </a:r>
          </a:p>
          <a:p>
            <a:pPr marL="228600" indent="-228600">
              <a:spcBef>
                <a:spcPts val="600"/>
              </a:spcBef>
              <a:buClr>
                <a:schemeClr val="accent1"/>
              </a:buClr>
              <a:buFont typeface="Arial" panose="020B0604020202020204" pitchFamily="34" charset="0"/>
              <a:buChar char="•"/>
            </a:pPr>
            <a:r>
              <a:rPr lang="en-US" sz="2000" dirty="0"/>
              <a:t>If needed, crisis center may contact tipster anonymously through the app</a:t>
            </a:r>
          </a:p>
          <a:p>
            <a:pPr>
              <a:spcBef>
                <a:spcPts val="1000"/>
              </a:spcBef>
            </a:pPr>
            <a:r>
              <a:rPr lang="en-US" sz="2000" dirty="0"/>
              <a:t>You can find out more about the Safe2Say Something program by clicking on this:</a:t>
            </a:r>
            <a:br>
              <a:rPr lang="en-US" sz="2000" dirty="0"/>
            </a:br>
            <a:r>
              <a:rPr lang="en-US" sz="2000" dirty="0">
                <a:hlinkClick r:id="rId3"/>
              </a:rPr>
              <a:t>Safe2Say Something Link</a:t>
            </a:r>
            <a:endParaRPr lang="en-US" sz="2000" dirty="0"/>
          </a:p>
        </p:txBody>
      </p:sp>
      <p:sp>
        <p:nvSpPr>
          <p:cNvPr id="8" name="Rectangle 7">
            <a:extLst>
              <a:ext uri="{FF2B5EF4-FFF2-40B4-BE49-F238E27FC236}">
                <a16:creationId xmlns:a16="http://schemas.microsoft.com/office/drawing/2014/main" id="{3FED0ED4-88FA-47DB-A2DB-7933E097FFFE}"/>
              </a:ext>
            </a:extLst>
          </p:cNvPr>
          <p:cNvSpPr/>
          <p:nvPr/>
        </p:nvSpPr>
        <p:spPr>
          <a:xfrm>
            <a:off x="3178272" y="1077829"/>
            <a:ext cx="6096000" cy="646331"/>
          </a:xfrm>
          <a:prstGeom prst="rect">
            <a:avLst/>
          </a:prstGeom>
        </p:spPr>
        <p:txBody>
          <a:bodyPr>
            <a:spAutoFit/>
          </a:bodyPr>
          <a:lstStyle/>
          <a:p>
            <a:r>
              <a:rPr lang="en-US" dirty="0"/>
              <a:t>Tip Line: 1-844-SAF2SAY</a:t>
            </a:r>
          </a:p>
          <a:p>
            <a:r>
              <a:rPr lang="en-US" dirty="0"/>
              <a:t>                       723-2729</a:t>
            </a:r>
          </a:p>
        </p:txBody>
      </p:sp>
    </p:spTree>
    <p:extLst>
      <p:ext uri="{BB962C8B-B14F-4D97-AF65-F5344CB8AC3E}">
        <p14:creationId xmlns:p14="http://schemas.microsoft.com/office/powerpoint/2010/main" val="26074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86208" y="2059750"/>
            <a:ext cx="2783840" cy="1935784"/>
          </a:xfrm>
        </p:spPr>
        <p:txBody>
          <a:bodyPr>
            <a:normAutofit/>
          </a:bodyPr>
          <a:lstStyle/>
          <a:p>
            <a:pPr algn="r">
              <a:lnSpc>
                <a:spcPct val="100000"/>
              </a:lnSpc>
            </a:pPr>
            <a:r>
              <a:rPr lang="en-US" sz="5000" dirty="0">
                <a:solidFill>
                  <a:srgbClr val="FFFFFF"/>
                </a:solidFill>
              </a:rPr>
              <a:t>Summary</a:t>
            </a:r>
          </a:p>
        </p:txBody>
      </p:sp>
      <p:sp>
        <p:nvSpPr>
          <p:cNvPr id="3" name="Content Placeholder 2"/>
          <p:cNvSpPr>
            <a:spLocks noGrp="1"/>
          </p:cNvSpPr>
          <p:nvPr>
            <p:ph type="body" idx="1"/>
          </p:nvPr>
        </p:nvSpPr>
        <p:spPr>
          <a:xfrm>
            <a:off x="4727527" y="521110"/>
            <a:ext cx="7257995" cy="5136794"/>
          </a:xfrm>
        </p:spPr>
        <p:txBody>
          <a:bodyPr anchor="ctr">
            <a:normAutofit/>
          </a:bodyPr>
          <a:lstStyle/>
          <a:p>
            <a:pPr>
              <a:lnSpc>
                <a:spcPct val="100000"/>
              </a:lnSpc>
              <a:spcBef>
                <a:spcPts val="1000"/>
              </a:spcBef>
              <a:spcAft>
                <a:spcPts val="0"/>
              </a:spcAft>
            </a:pPr>
            <a:r>
              <a:rPr lang="en-US" sz="2000" dirty="0"/>
              <a:t>We all play a role in school safety.  Be observant and let a team member or other school staff member know if you see or hear something that makes you feel uncomfortable, nervous or frightened.</a:t>
            </a:r>
          </a:p>
          <a:p>
            <a:pPr>
              <a:lnSpc>
                <a:spcPct val="100000"/>
              </a:lnSpc>
              <a:spcBef>
                <a:spcPts val="1000"/>
              </a:spcBef>
              <a:spcAft>
                <a:spcPts val="0"/>
              </a:spcAft>
            </a:pPr>
            <a:endParaRPr lang="en-US" sz="2000" dirty="0"/>
          </a:p>
          <a:p>
            <a:pPr>
              <a:lnSpc>
                <a:spcPct val="100000"/>
              </a:lnSpc>
              <a:spcBef>
                <a:spcPts val="1000"/>
              </a:spcBef>
              <a:spcAft>
                <a:spcPts val="0"/>
              </a:spcAft>
            </a:pPr>
            <a:r>
              <a:rPr lang="en-US" sz="2000" dirty="0"/>
              <a:t>There is a difference between reporting, tattling or gossiping.  You can provide important information that may prevent harm either directly or anonymously by telling a trusted adult what you know or hear.</a:t>
            </a:r>
            <a:r>
              <a:rPr lang="en-US" sz="1100" baseline="30000" dirty="0"/>
              <a:t>1</a:t>
            </a:r>
          </a:p>
          <a:p>
            <a:pPr>
              <a:lnSpc>
                <a:spcPct val="100000"/>
              </a:lnSpc>
              <a:spcBef>
                <a:spcPts val="1000"/>
              </a:spcBef>
              <a:spcAft>
                <a:spcPts val="0"/>
              </a:spcAft>
            </a:pPr>
            <a:endParaRPr lang="en-US" sz="2000" dirty="0"/>
          </a:p>
          <a:p>
            <a:pPr>
              <a:lnSpc>
                <a:spcPct val="100000"/>
              </a:lnSpc>
              <a:spcBef>
                <a:spcPts val="1000"/>
              </a:spcBef>
              <a:spcAft>
                <a:spcPts val="0"/>
              </a:spcAft>
            </a:pPr>
            <a:r>
              <a:rPr lang="en-US" sz="2000" b="1" dirty="0"/>
              <a:t>Your reporting might save a life or many lives!</a:t>
            </a:r>
          </a:p>
        </p:txBody>
      </p:sp>
      <p:sp>
        <p:nvSpPr>
          <p:cNvPr id="4" name="Date Placeholder 3">
            <a:extLst>
              <a:ext uri="{FF2B5EF4-FFF2-40B4-BE49-F238E27FC236}">
                <a16:creationId xmlns:a16="http://schemas.microsoft.com/office/drawing/2014/main" id="{A7A4A2AA-3272-4BD9-9E91-973F1674D51B}"/>
              </a:ext>
            </a:extLst>
          </p:cNvPr>
          <p:cNvSpPr>
            <a:spLocks noGrp="1"/>
          </p:cNvSpPr>
          <p:nvPr>
            <p:ph type="dt" sz="half" idx="10"/>
          </p:nvPr>
        </p:nvSpPr>
        <p:spPr/>
        <p:txBody>
          <a:bodyPr/>
          <a:lstStyle/>
          <a:p>
            <a:fld id="{9837BF25-3532-4CC5-A991-0FAF379C0CB5}" type="datetime1">
              <a:rPr lang="en-US" smtClean="0"/>
              <a:t>12/18/2019</a:t>
            </a:fld>
            <a:endParaRPr lang="en-US" dirty="0"/>
          </a:p>
        </p:txBody>
      </p:sp>
      <p:sp>
        <p:nvSpPr>
          <p:cNvPr id="5" name="Slide Number Placeholder 4">
            <a:extLst>
              <a:ext uri="{FF2B5EF4-FFF2-40B4-BE49-F238E27FC236}">
                <a16:creationId xmlns:a16="http://schemas.microsoft.com/office/drawing/2014/main" id="{F796FF7A-4110-4810-BBBE-40AA6E5FDB25}"/>
              </a:ext>
            </a:extLst>
          </p:cNvPr>
          <p:cNvSpPr>
            <a:spLocks noGrp="1"/>
          </p:cNvSpPr>
          <p:nvPr>
            <p:ph type="sldNum" sz="quarter" idx="12"/>
          </p:nvPr>
        </p:nvSpPr>
        <p:spPr/>
        <p:txBody>
          <a:bodyPr/>
          <a:lstStyle/>
          <a:p>
            <a:fld id="{4FAB73BC-B049-4115-A692-8D63A059BFB8}" type="slidenum">
              <a:rPr lang="en-US" smtClean="0"/>
              <a:t>11</a:t>
            </a:fld>
            <a:endParaRPr lang="en-US" dirty="0"/>
          </a:p>
        </p:txBody>
      </p:sp>
      <p:pic>
        <p:nvPicPr>
          <p:cNvPr id="15" name="Picture 14" descr="A close up of a piece of paper&#10;&#10;Description automatically generated">
            <a:extLst>
              <a:ext uri="{FF2B5EF4-FFF2-40B4-BE49-F238E27FC236}">
                <a16:creationId xmlns:a16="http://schemas.microsoft.com/office/drawing/2014/main" id="{34DC093A-157C-45CA-B257-786B4EEFFA4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16142" y="3429000"/>
            <a:ext cx="1573823" cy="1363980"/>
          </a:xfrm>
          <a:prstGeom prst="rect">
            <a:avLst/>
          </a:prstGeom>
          <a:effectLst>
            <a:softEdge rad="127000"/>
          </a:effectLst>
        </p:spPr>
      </p:pic>
      <p:sp>
        <p:nvSpPr>
          <p:cNvPr id="16" name="TextBox 15">
            <a:extLst>
              <a:ext uri="{FF2B5EF4-FFF2-40B4-BE49-F238E27FC236}">
                <a16:creationId xmlns:a16="http://schemas.microsoft.com/office/drawing/2014/main" id="{3EF4BB4E-A3C9-4F8B-8003-E6C16CCF96D2}"/>
              </a:ext>
            </a:extLst>
          </p:cNvPr>
          <p:cNvSpPr txBox="1"/>
          <p:nvPr/>
        </p:nvSpPr>
        <p:spPr>
          <a:xfrm>
            <a:off x="3010984" y="4725288"/>
            <a:ext cx="784137" cy="338554"/>
          </a:xfrm>
          <a:prstGeom prst="rect">
            <a:avLst/>
          </a:prstGeom>
          <a:noFill/>
        </p:spPr>
        <p:txBody>
          <a:bodyPr wrap="square" rtlCol="0">
            <a:spAutoFit/>
          </a:bodyPr>
          <a:lstStyle/>
          <a:p>
            <a:r>
              <a:rPr lang="en-US" sz="800" dirty="0"/>
              <a:t>licensed under </a:t>
            </a:r>
            <a:r>
              <a:rPr lang="en-US" sz="800" dirty="0">
                <a:hlinkClick r:id="rId4" tooltip="https://creativecommons.org/licenses/by/3.0/"/>
              </a:rPr>
              <a:t>CC BY</a:t>
            </a:r>
            <a:endParaRPr lang="en-US" sz="800" dirty="0"/>
          </a:p>
        </p:txBody>
      </p:sp>
      <p:sp>
        <p:nvSpPr>
          <p:cNvPr id="17" name="TextBox 16">
            <a:extLst>
              <a:ext uri="{FF2B5EF4-FFF2-40B4-BE49-F238E27FC236}">
                <a16:creationId xmlns:a16="http://schemas.microsoft.com/office/drawing/2014/main" id="{3AAFFEF8-8E6C-4EB2-920A-8710086DCCD6}"/>
              </a:ext>
            </a:extLst>
          </p:cNvPr>
          <p:cNvSpPr txBox="1"/>
          <p:nvPr/>
        </p:nvSpPr>
        <p:spPr>
          <a:xfrm>
            <a:off x="5090160" y="5770880"/>
            <a:ext cx="6187440" cy="420628"/>
          </a:xfrm>
          <a:prstGeom prst="rect">
            <a:avLst/>
          </a:prstGeom>
          <a:noFill/>
        </p:spPr>
        <p:txBody>
          <a:bodyPr wrap="square" rtlCol="0">
            <a:spAutoFit/>
          </a:bodyPr>
          <a:lstStyle/>
          <a:p>
            <a:r>
              <a:rPr lang="en-US" sz="1600" baseline="30000" dirty="0"/>
              <a:t>1© 2019, National Association of School Psychologists, 4340 East West Highway, Suite 402, Bethesda, MD 20814, 301-657-0270, www.nasponline.org </a:t>
            </a:r>
          </a:p>
        </p:txBody>
      </p:sp>
    </p:spTree>
    <p:extLst>
      <p:ext uri="{BB962C8B-B14F-4D97-AF65-F5344CB8AC3E}">
        <p14:creationId xmlns:p14="http://schemas.microsoft.com/office/powerpoint/2010/main" val="3572572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13224" y="1105351"/>
            <a:ext cx="6353967" cy="3023981"/>
          </a:xfrm>
        </p:spPr>
        <p:txBody>
          <a:bodyPr vert="horz" lIns="91440" tIns="45720" rIns="91440" bIns="45720" rtlCol="0" anchor="b">
            <a:normAutofit/>
          </a:bodyPr>
          <a:lstStyle/>
          <a:p>
            <a:r>
              <a:rPr lang="en-US" sz="4800" kern="1200" cap="all" spc="200" baseline="0" dirty="0">
                <a:solidFill>
                  <a:srgbClr val="FFFFFF"/>
                </a:solidFill>
                <a:latin typeface="+mj-lt"/>
                <a:ea typeface="+mj-ea"/>
                <a:cs typeface="+mj-cs"/>
              </a:rPr>
              <a:t>resources</a:t>
            </a:r>
          </a:p>
        </p:txBody>
      </p:sp>
      <p:sp>
        <p:nvSpPr>
          <p:cNvPr id="3" name="Content Placeholder 2"/>
          <p:cNvSpPr>
            <a:spLocks noGrp="1"/>
          </p:cNvSpPr>
          <p:nvPr>
            <p:ph idx="1"/>
          </p:nvPr>
        </p:nvSpPr>
        <p:spPr>
          <a:xfrm>
            <a:off x="4713224" y="4297556"/>
            <a:ext cx="6353968" cy="1433391"/>
          </a:xfrm>
        </p:spPr>
        <p:txBody>
          <a:bodyPr vert="horz" lIns="91440" tIns="45720" rIns="91440" bIns="45720" rtlCol="0" anchor="t">
            <a:normAutofit/>
          </a:bodyPr>
          <a:lstStyle/>
          <a:p>
            <a:pPr marL="0" indent="0">
              <a:lnSpc>
                <a:spcPct val="100000"/>
              </a:lnSpc>
              <a:spcBef>
                <a:spcPts val="0"/>
              </a:spcBef>
              <a:buNone/>
            </a:pPr>
            <a:r>
              <a:rPr lang="en-US" sz="1800" dirty="0">
                <a:solidFill>
                  <a:srgbClr val="FFFFFF"/>
                </a:solidFill>
              </a:rPr>
              <a:t>Videos, websites, downloadable materials on how to help prevent school violence.</a:t>
            </a:r>
            <a:endParaRPr lang="en-US" sz="1800" kern="1200" dirty="0">
              <a:solidFill>
                <a:srgbClr val="FFFFFF"/>
              </a:solidFill>
              <a:latin typeface="+mn-lt"/>
              <a:ea typeface="+mn-ea"/>
              <a:cs typeface="+mn-cs"/>
            </a:endParaRPr>
          </a:p>
        </p:txBody>
      </p:sp>
      <p:cxnSp>
        <p:nvCxnSpPr>
          <p:cNvPr id="21" name="Straight Connector 20">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63F31230-9072-4774-B805-31AAB27735C5}"/>
              </a:ext>
            </a:extLst>
          </p:cNvPr>
          <p:cNvSpPr>
            <a:spLocks noGrp="1"/>
          </p:cNvSpPr>
          <p:nvPr>
            <p:ph type="dt" sz="half" idx="10"/>
          </p:nvPr>
        </p:nvSpPr>
        <p:spPr/>
        <p:txBody>
          <a:bodyPr/>
          <a:lstStyle/>
          <a:p>
            <a:fld id="{A99FF2D6-C03C-41E2-B8FF-FF6B0A1670B6}" type="datetime1">
              <a:rPr lang="en-US" smtClean="0"/>
              <a:t>12/18/2019</a:t>
            </a:fld>
            <a:endParaRPr lang="en-US" dirty="0"/>
          </a:p>
        </p:txBody>
      </p:sp>
      <p:sp>
        <p:nvSpPr>
          <p:cNvPr id="5" name="Slide Number Placeholder 4">
            <a:extLst>
              <a:ext uri="{FF2B5EF4-FFF2-40B4-BE49-F238E27FC236}">
                <a16:creationId xmlns:a16="http://schemas.microsoft.com/office/drawing/2014/main" id="{81E1A8BB-76E0-4C1D-828A-DA53A8260F37}"/>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27622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19121D2-DB6D-4E65-865B-FE60C4887172}"/>
              </a:ext>
            </a:extLst>
          </p:cNvPr>
          <p:cNvSpPr>
            <a:spLocks noGrp="1"/>
          </p:cNvSpPr>
          <p:nvPr>
            <p:ph type="dt" sz="half" idx="10"/>
          </p:nvPr>
        </p:nvSpPr>
        <p:spPr>
          <a:xfrm>
            <a:off x="1024129" y="6470704"/>
            <a:ext cx="2154143" cy="274320"/>
          </a:xfrm>
        </p:spPr>
        <p:txBody>
          <a:bodyPr>
            <a:normAutofit/>
          </a:bodyPr>
          <a:lstStyle/>
          <a:p>
            <a:pPr>
              <a:spcAft>
                <a:spcPts val="600"/>
              </a:spcAft>
            </a:pPr>
            <a:fld id="{8E5370AE-290B-4564-9D7B-8887A4E98800}" type="datetime1">
              <a:rPr lang="en-US" smtClean="0"/>
              <a:pPr>
                <a:spcAft>
                  <a:spcPts val="600"/>
                </a:spcAft>
              </a:pPr>
              <a:t>12/18/2019</a:t>
            </a:fld>
            <a:endParaRPr lang="en-US" dirty="0"/>
          </a:p>
        </p:txBody>
      </p:sp>
      <p:sp>
        <p:nvSpPr>
          <p:cNvPr id="3" name="Slide Number Placeholder 2">
            <a:extLst>
              <a:ext uri="{FF2B5EF4-FFF2-40B4-BE49-F238E27FC236}">
                <a16:creationId xmlns:a16="http://schemas.microsoft.com/office/drawing/2014/main" id="{C3D11CDC-D2FE-4737-BC3D-02E1CE71A348}"/>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13</a:t>
            </a:fld>
            <a:endParaRPr lang="en-US" dirty="0"/>
          </a:p>
        </p:txBody>
      </p:sp>
      <p:pic>
        <p:nvPicPr>
          <p:cNvPr id="5" name="Picture 4" descr="A crowd of people in a room&#10;&#10;Description automatically generated">
            <a:extLst>
              <a:ext uri="{FF2B5EF4-FFF2-40B4-BE49-F238E27FC236}">
                <a16:creationId xmlns:a16="http://schemas.microsoft.com/office/drawing/2014/main" id="{839C6D3F-5CD3-40DB-865B-4E6FDD95A41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3857" y="852703"/>
            <a:ext cx="2836247" cy="1043334"/>
          </a:xfrm>
          <a:prstGeom prst="rect">
            <a:avLst/>
          </a:prstGeom>
        </p:spPr>
      </p:pic>
      <p:sp>
        <p:nvSpPr>
          <p:cNvPr id="10" name="TextBox 9">
            <a:extLst>
              <a:ext uri="{FF2B5EF4-FFF2-40B4-BE49-F238E27FC236}">
                <a16:creationId xmlns:a16="http://schemas.microsoft.com/office/drawing/2014/main" id="{0D347758-E986-4EB5-8763-77CDD6D934C6}"/>
              </a:ext>
            </a:extLst>
          </p:cNvPr>
          <p:cNvSpPr txBox="1"/>
          <p:nvPr/>
        </p:nvSpPr>
        <p:spPr>
          <a:xfrm>
            <a:off x="4082489" y="841450"/>
            <a:ext cx="7202969" cy="1077218"/>
          </a:xfrm>
          <a:prstGeom prst="rect">
            <a:avLst/>
          </a:prstGeom>
          <a:noFill/>
        </p:spPr>
        <p:txBody>
          <a:bodyPr wrap="square" rtlCol="0">
            <a:spAutoFit/>
          </a:bodyPr>
          <a:lstStyle/>
          <a:p>
            <a:r>
              <a:rPr lang="en-US" sz="3200" dirty="0"/>
              <a:t>Resources to Work with Students in Elementary School</a:t>
            </a:r>
          </a:p>
        </p:txBody>
      </p:sp>
      <p:sp>
        <p:nvSpPr>
          <p:cNvPr id="14" name="TextBox 13">
            <a:extLst>
              <a:ext uri="{FF2B5EF4-FFF2-40B4-BE49-F238E27FC236}">
                <a16:creationId xmlns:a16="http://schemas.microsoft.com/office/drawing/2014/main" id="{536C709D-E6A7-42AD-921D-D07F9CE77EBA}"/>
              </a:ext>
            </a:extLst>
          </p:cNvPr>
          <p:cNvSpPr txBox="1"/>
          <p:nvPr/>
        </p:nvSpPr>
        <p:spPr>
          <a:xfrm>
            <a:off x="893754" y="1934367"/>
            <a:ext cx="10350738" cy="4170372"/>
          </a:xfrm>
          <a:prstGeom prst="rect">
            <a:avLst/>
          </a:prstGeom>
          <a:noFill/>
        </p:spPr>
        <p:txBody>
          <a:bodyPr wrap="square" rtlCol="0">
            <a:spAutoFit/>
          </a:bodyPr>
          <a:lstStyle/>
          <a:p>
            <a:pPr fontAlgn="base">
              <a:spcBef>
                <a:spcPts val="1000"/>
              </a:spcBef>
            </a:pPr>
            <a:r>
              <a:rPr lang="en-US" sz="2000" b="1" i="1" dirty="0"/>
              <a:t>Start With Hello</a:t>
            </a:r>
            <a:r>
              <a:rPr lang="en-US" sz="2000" dirty="0"/>
              <a:t> is Sandy Hook Promise’s program with activities and curricula available for grades K-5 that can be used to teach students the skills they need to create a culture of inclusion in their school and community.</a:t>
            </a:r>
          </a:p>
          <a:p>
            <a:pPr fontAlgn="base">
              <a:spcBef>
                <a:spcPts val="1000"/>
              </a:spcBef>
            </a:pPr>
            <a:r>
              <a:rPr lang="en-US" sz="2000" i="1" dirty="0"/>
              <a:t>Start With Hello Elementary </a:t>
            </a:r>
            <a:r>
              <a:rPr lang="en-US" sz="2000" dirty="0"/>
              <a:t>is a digital program that includes an interactive storybook, videos, activities and projects. Participants also receive an educators’ guide with comprehensive lesson plans based on social-emotional learning to help students build empathy, healthy relationships and social awareness.</a:t>
            </a:r>
          </a:p>
          <a:p>
            <a:pPr fontAlgn="base">
              <a:spcBef>
                <a:spcPts val="1000"/>
              </a:spcBef>
            </a:pPr>
            <a:r>
              <a:rPr lang="en-US" sz="2000" dirty="0"/>
              <a:t>The Pennsylvania Department of Education (PDE) is working with Sandy Hook Promise to provide this program in schools.  A train the trainer model will be introduced in the Spring of 2020.  Contact the Office for Safe Schools at (717) 783-6612 for more information.</a:t>
            </a:r>
          </a:p>
          <a:p>
            <a:pPr fontAlgn="base">
              <a:spcBef>
                <a:spcPts val="1000"/>
              </a:spcBef>
            </a:pPr>
            <a:r>
              <a:rPr lang="en-US" sz="2000" dirty="0"/>
              <a:t>View the</a:t>
            </a:r>
            <a:r>
              <a:rPr lang="en-US" sz="2000" i="1" dirty="0"/>
              <a:t> Start With Hello </a:t>
            </a:r>
            <a:r>
              <a:rPr lang="en-US" sz="2000" dirty="0"/>
              <a:t>video, </a:t>
            </a:r>
            <a:r>
              <a:rPr lang="en-US" sz="2000" dirty="0">
                <a:hlinkClick r:id="rId4"/>
              </a:rPr>
              <a:t>www.youtube.com/watch?v=oSamNz489ag</a:t>
            </a:r>
            <a:r>
              <a:rPr lang="en-US" sz="2000" dirty="0"/>
              <a:t>, for a brief clip of students, families and community members demonstrating this program and promoting it for students.</a:t>
            </a:r>
          </a:p>
        </p:txBody>
      </p:sp>
    </p:spTree>
    <p:extLst>
      <p:ext uri="{BB962C8B-B14F-4D97-AF65-F5344CB8AC3E}">
        <p14:creationId xmlns:p14="http://schemas.microsoft.com/office/powerpoint/2010/main" val="1432499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19121D2-DB6D-4E65-865B-FE60C4887172}"/>
              </a:ext>
            </a:extLst>
          </p:cNvPr>
          <p:cNvSpPr>
            <a:spLocks noGrp="1"/>
          </p:cNvSpPr>
          <p:nvPr>
            <p:ph type="dt" sz="half" idx="10"/>
          </p:nvPr>
        </p:nvSpPr>
        <p:spPr>
          <a:xfrm>
            <a:off x="1024129" y="6470704"/>
            <a:ext cx="2154143" cy="274320"/>
          </a:xfrm>
        </p:spPr>
        <p:txBody>
          <a:bodyPr>
            <a:normAutofit/>
          </a:bodyPr>
          <a:lstStyle/>
          <a:p>
            <a:pPr>
              <a:spcAft>
                <a:spcPts val="600"/>
              </a:spcAft>
            </a:pPr>
            <a:fld id="{8E5370AE-290B-4564-9D7B-8887A4E98800}" type="datetime1">
              <a:rPr lang="en-US" smtClean="0"/>
              <a:pPr>
                <a:spcAft>
                  <a:spcPts val="600"/>
                </a:spcAft>
              </a:pPr>
              <a:t>12/18/2019</a:t>
            </a:fld>
            <a:endParaRPr lang="en-US" dirty="0"/>
          </a:p>
        </p:txBody>
      </p:sp>
      <p:sp>
        <p:nvSpPr>
          <p:cNvPr id="3" name="Slide Number Placeholder 2">
            <a:extLst>
              <a:ext uri="{FF2B5EF4-FFF2-40B4-BE49-F238E27FC236}">
                <a16:creationId xmlns:a16="http://schemas.microsoft.com/office/drawing/2014/main" id="{C3D11CDC-D2FE-4737-BC3D-02E1CE71A348}"/>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14</a:t>
            </a:fld>
            <a:endParaRPr lang="en-US" dirty="0"/>
          </a:p>
        </p:txBody>
      </p:sp>
      <p:sp>
        <p:nvSpPr>
          <p:cNvPr id="10" name="TextBox 9">
            <a:extLst>
              <a:ext uri="{FF2B5EF4-FFF2-40B4-BE49-F238E27FC236}">
                <a16:creationId xmlns:a16="http://schemas.microsoft.com/office/drawing/2014/main" id="{0D347758-E986-4EB5-8763-77CDD6D934C6}"/>
              </a:ext>
            </a:extLst>
          </p:cNvPr>
          <p:cNvSpPr txBox="1"/>
          <p:nvPr/>
        </p:nvSpPr>
        <p:spPr>
          <a:xfrm>
            <a:off x="4003432" y="932214"/>
            <a:ext cx="4183516" cy="1077218"/>
          </a:xfrm>
          <a:prstGeom prst="rect">
            <a:avLst/>
          </a:prstGeom>
          <a:noFill/>
        </p:spPr>
        <p:txBody>
          <a:bodyPr wrap="square" rtlCol="0">
            <a:spAutoFit/>
          </a:bodyPr>
          <a:lstStyle/>
          <a:p>
            <a:pPr algn="ctr"/>
            <a:r>
              <a:rPr lang="en-US" sz="3200" dirty="0"/>
              <a:t>Resources for Students in Middle and High School</a:t>
            </a:r>
          </a:p>
        </p:txBody>
      </p:sp>
      <p:pic>
        <p:nvPicPr>
          <p:cNvPr id="4" name="Picture 3">
            <a:extLst>
              <a:ext uri="{FF2B5EF4-FFF2-40B4-BE49-F238E27FC236}">
                <a16:creationId xmlns:a16="http://schemas.microsoft.com/office/drawing/2014/main" id="{E2C0E89A-4801-4AF7-A08E-329185B3AAFE}"/>
              </a:ext>
            </a:extLst>
          </p:cNvPr>
          <p:cNvPicPr>
            <a:picLocks noChangeAspect="1"/>
          </p:cNvPicPr>
          <p:nvPr/>
        </p:nvPicPr>
        <p:blipFill>
          <a:blip r:embed="rId3"/>
          <a:stretch>
            <a:fillRect/>
          </a:stretch>
        </p:blipFill>
        <p:spPr>
          <a:xfrm>
            <a:off x="1071065" y="932214"/>
            <a:ext cx="2504770" cy="1166283"/>
          </a:xfrm>
          <a:prstGeom prst="rect">
            <a:avLst/>
          </a:prstGeom>
        </p:spPr>
      </p:pic>
      <p:sp>
        <p:nvSpPr>
          <p:cNvPr id="7" name="TextBox 6">
            <a:extLst>
              <a:ext uri="{FF2B5EF4-FFF2-40B4-BE49-F238E27FC236}">
                <a16:creationId xmlns:a16="http://schemas.microsoft.com/office/drawing/2014/main" id="{52A28850-B08F-4644-9D66-10A3586B9056}"/>
              </a:ext>
            </a:extLst>
          </p:cNvPr>
          <p:cNvSpPr txBox="1"/>
          <p:nvPr/>
        </p:nvSpPr>
        <p:spPr>
          <a:xfrm>
            <a:off x="1249680" y="2263508"/>
            <a:ext cx="9712960" cy="3657411"/>
          </a:xfrm>
          <a:prstGeom prst="rect">
            <a:avLst/>
          </a:prstGeom>
          <a:noFill/>
        </p:spPr>
        <p:txBody>
          <a:bodyPr wrap="square" rtlCol="0">
            <a:spAutoFit/>
          </a:bodyPr>
          <a:lstStyle/>
          <a:p>
            <a:pPr fontAlgn="base">
              <a:spcBef>
                <a:spcPts val="1000"/>
              </a:spcBef>
            </a:pPr>
            <a:r>
              <a:rPr lang="en-US" sz="2000" dirty="0"/>
              <a:t>With Sandy Hook Promise’s </a:t>
            </a:r>
            <a:r>
              <a:rPr lang="en-US" sz="2000" b="1" i="1" dirty="0"/>
              <a:t>Start With Hello </a:t>
            </a:r>
            <a:r>
              <a:rPr lang="en-US" sz="2000" dirty="0"/>
              <a:t>program for grades 6-12, their free</a:t>
            </a:r>
            <a:r>
              <a:rPr lang="en-US" sz="2000" i="1" dirty="0"/>
              <a:t> </a:t>
            </a:r>
            <a:r>
              <a:rPr lang="en-US" sz="2000" dirty="0"/>
              <a:t>training program empowers students to end social isolation by teaching them three easy steps:</a:t>
            </a:r>
          </a:p>
          <a:p>
            <a:pPr marL="742950" lvl="1" indent="-285750" fontAlgn="base">
              <a:spcBef>
                <a:spcPts val="600"/>
              </a:spcBef>
              <a:buFont typeface="Arial" panose="020B0604020202020204" pitchFamily="34" charset="0"/>
              <a:buChar char="•"/>
            </a:pPr>
            <a:r>
              <a:rPr lang="en-US" sz="2000" i="1" dirty="0"/>
              <a:t>See Someone Alone:</a:t>
            </a:r>
            <a:r>
              <a:rPr lang="en-US" sz="2000" dirty="0"/>
              <a:t> how to recognize the signs of loneliness and social isolation</a:t>
            </a:r>
          </a:p>
          <a:p>
            <a:pPr marL="742950" lvl="1" indent="-285750" fontAlgn="base">
              <a:spcBef>
                <a:spcPts val="600"/>
              </a:spcBef>
              <a:buFont typeface="Arial" panose="020B0604020202020204" pitchFamily="34" charset="0"/>
              <a:buChar char="•"/>
            </a:pPr>
            <a:r>
              <a:rPr lang="en-US" sz="2000" i="1" dirty="0"/>
              <a:t>Reach Out and Help:</a:t>
            </a:r>
            <a:r>
              <a:rPr lang="en-US" sz="2000" dirty="0"/>
              <a:t> what students can do to help others feel included</a:t>
            </a:r>
          </a:p>
          <a:p>
            <a:pPr marL="742950" lvl="1" indent="-285750" fontAlgn="base">
              <a:spcBef>
                <a:spcPts val="600"/>
              </a:spcBef>
              <a:buFont typeface="Arial" panose="020B0604020202020204" pitchFamily="34" charset="0"/>
              <a:buChar char="•"/>
            </a:pPr>
            <a:r>
              <a:rPr lang="en-US" sz="2000" i="1" dirty="0"/>
              <a:t>Start With Hello:</a:t>
            </a:r>
            <a:r>
              <a:rPr lang="en-US" sz="2000" dirty="0"/>
              <a:t> how to break the ice and strike up a conversation</a:t>
            </a:r>
          </a:p>
          <a:p>
            <a:pPr fontAlgn="base">
              <a:spcBef>
                <a:spcPts val="1000"/>
              </a:spcBef>
            </a:pPr>
            <a:r>
              <a:rPr lang="en-US" sz="2000" i="1" dirty="0"/>
              <a:t>Start With Hello </a:t>
            </a:r>
            <a:r>
              <a:rPr lang="en-US" sz="2000" dirty="0"/>
              <a:t>includes activities and lesson plans that can be used to teach students the skills they need to create a culture of inclusion in their school and community. </a:t>
            </a:r>
          </a:p>
          <a:p>
            <a:pPr fontAlgn="base">
              <a:spcBef>
                <a:spcPts val="1000"/>
              </a:spcBef>
            </a:pPr>
            <a:r>
              <a:rPr lang="en-US" sz="2000" dirty="0"/>
              <a:t>PDE is working with Sandy Hook Promise to provide this program in schools.  A train the trainer model will be introduced in the Spring of 2020.  Contact the Office for Safe Schools at </a:t>
            </a:r>
            <a:br>
              <a:rPr lang="en-US" sz="2000" dirty="0"/>
            </a:br>
            <a:r>
              <a:rPr lang="en-US" sz="2000" dirty="0"/>
              <a:t>(717) 783-6612 for more information.</a:t>
            </a:r>
          </a:p>
        </p:txBody>
      </p:sp>
      <p:pic>
        <p:nvPicPr>
          <p:cNvPr id="5" name="Picture 4">
            <a:extLst>
              <a:ext uri="{FF2B5EF4-FFF2-40B4-BE49-F238E27FC236}">
                <a16:creationId xmlns:a16="http://schemas.microsoft.com/office/drawing/2014/main" id="{9EDC2906-32F4-46A9-9C04-3B71F201EB10}"/>
              </a:ext>
            </a:extLst>
          </p:cNvPr>
          <p:cNvPicPr>
            <a:picLocks noChangeAspect="1"/>
          </p:cNvPicPr>
          <p:nvPr/>
        </p:nvPicPr>
        <p:blipFill>
          <a:blip r:embed="rId4"/>
          <a:stretch>
            <a:fillRect/>
          </a:stretch>
        </p:blipFill>
        <p:spPr>
          <a:xfrm rot="960000">
            <a:off x="8657872" y="460176"/>
            <a:ext cx="2715399" cy="2060971"/>
          </a:xfrm>
          <a:prstGeom prst="rect">
            <a:avLst/>
          </a:prstGeom>
        </p:spPr>
      </p:pic>
    </p:spTree>
    <p:extLst>
      <p:ext uri="{BB962C8B-B14F-4D97-AF65-F5344CB8AC3E}">
        <p14:creationId xmlns:p14="http://schemas.microsoft.com/office/powerpoint/2010/main" val="111588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019121D2-DB6D-4E65-865B-FE60C4887172}"/>
              </a:ext>
            </a:extLst>
          </p:cNvPr>
          <p:cNvSpPr>
            <a:spLocks noGrp="1"/>
          </p:cNvSpPr>
          <p:nvPr>
            <p:ph type="dt" sz="half" idx="10"/>
          </p:nvPr>
        </p:nvSpPr>
        <p:spPr>
          <a:xfrm>
            <a:off x="1024129" y="6470704"/>
            <a:ext cx="2154143" cy="274320"/>
          </a:xfrm>
        </p:spPr>
        <p:txBody>
          <a:bodyPr>
            <a:normAutofit/>
          </a:bodyPr>
          <a:lstStyle/>
          <a:p>
            <a:pPr>
              <a:spcAft>
                <a:spcPts val="600"/>
              </a:spcAft>
            </a:pPr>
            <a:fld id="{8E5370AE-290B-4564-9D7B-8887A4E98800}" type="datetime1">
              <a:rPr lang="en-US" smtClean="0"/>
              <a:pPr>
                <a:spcAft>
                  <a:spcPts val="600"/>
                </a:spcAft>
              </a:pPr>
              <a:t>12/18/2019</a:t>
            </a:fld>
            <a:endParaRPr lang="en-US" dirty="0"/>
          </a:p>
        </p:txBody>
      </p:sp>
      <p:sp>
        <p:nvSpPr>
          <p:cNvPr id="3" name="Slide Number Placeholder 2">
            <a:extLst>
              <a:ext uri="{FF2B5EF4-FFF2-40B4-BE49-F238E27FC236}">
                <a16:creationId xmlns:a16="http://schemas.microsoft.com/office/drawing/2014/main" id="{C3D11CDC-D2FE-4737-BC3D-02E1CE71A348}"/>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15</a:t>
            </a:fld>
            <a:endParaRPr lang="en-US" dirty="0"/>
          </a:p>
        </p:txBody>
      </p:sp>
      <p:sp>
        <p:nvSpPr>
          <p:cNvPr id="10" name="TextBox 9">
            <a:extLst>
              <a:ext uri="{FF2B5EF4-FFF2-40B4-BE49-F238E27FC236}">
                <a16:creationId xmlns:a16="http://schemas.microsoft.com/office/drawing/2014/main" id="{0D347758-E986-4EB5-8763-77CDD6D934C6}"/>
              </a:ext>
            </a:extLst>
          </p:cNvPr>
          <p:cNvSpPr txBox="1"/>
          <p:nvPr/>
        </p:nvSpPr>
        <p:spPr>
          <a:xfrm>
            <a:off x="3934324" y="972367"/>
            <a:ext cx="4330597" cy="1077218"/>
          </a:xfrm>
          <a:prstGeom prst="rect">
            <a:avLst/>
          </a:prstGeom>
          <a:noFill/>
        </p:spPr>
        <p:txBody>
          <a:bodyPr wrap="square" rtlCol="0">
            <a:spAutoFit/>
          </a:bodyPr>
          <a:lstStyle/>
          <a:p>
            <a:pPr algn="ctr"/>
            <a:r>
              <a:rPr lang="en-US" sz="3200" dirty="0"/>
              <a:t>Resources for Students in Middle and High School</a:t>
            </a:r>
          </a:p>
        </p:txBody>
      </p:sp>
      <p:sp>
        <p:nvSpPr>
          <p:cNvPr id="12" name="TextBox 11">
            <a:extLst>
              <a:ext uri="{FF2B5EF4-FFF2-40B4-BE49-F238E27FC236}">
                <a16:creationId xmlns:a16="http://schemas.microsoft.com/office/drawing/2014/main" id="{3B731896-0B79-40A9-9C59-D7F555DBCBAE}"/>
              </a:ext>
            </a:extLst>
          </p:cNvPr>
          <p:cNvSpPr txBox="1"/>
          <p:nvPr/>
        </p:nvSpPr>
        <p:spPr>
          <a:xfrm>
            <a:off x="1106917" y="2516621"/>
            <a:ext cx="9936582" cy="2918748"/>
          </a:xfrm>
          <a:prstGeom prst="rect">
            <a:avLst/>
          </a:prstGeom>
          <a:noFill/>
        </p:spPr>
        <p:txBody>
          <a:bodyPr wrap="square" rtlCol="0">
            <a:spAutoFit/>
          </a:bodyPr>
          <a:lstStyle/>
          <a:p>
            <a:pPr algn="ctr">
              <a:spcBef>
                <a:spcPts val="1000"/>
              </a:spcBef>
            </a:pPr>
            <a:r>
              <a:rPr lang="en-US" sz="2100" b="1" i="1" dirty="0"/>
              <a:t>Start with Hello </a:t>
            </a:r>
            <a:r>
              <a:rPr lang="en-US" sz="2000" dirty="0"/>
              <a:t>video featuring Middle School Students: </a:t>
            </a:r>
            <a:r>
              <a:rPr lang="en-US" sz="2000" dirty="0">
                <a:hlinkClick r:id="rId2"/>
              </a:rPr>
              <a:t>www.youtube.com/watch?v=OzMVHl4f13o</a:t>
            </a:r>
            <a:endParaRPr lang="en-US" sz="2400" dirty="0"/>
          </a:p>
          <a:p>
            <a:pPr>
              <a:spcBef>
                <a:spcPts val="1000"/>
              </a:spcBef>
            </a:pPr>
            <a:endParaRPr lang="en-US" sz="2000" dirty="0"/>
          </a:p>
          <a:p>
            <a:pPr algn="ctr">
              <a:spcBef>
                <a:spcPts val="1000"/>
              </a:spcBef>
            </a:pPr>
            <a:r>
              <a:rPr lang="en-US" sz="2000" dirty="0"/>
              <a:t>		</a:t>
            </a:r>
          </a:p>
          <a:p>
            <a:pPr algn="ctr"/>
            <a:endParaRPr lang="en-US" sz="2000" dirty="0"/>
          </a:p>
          <a:p>
            <a:pPr algn="ctr">
              <a:spcBef>
                <a:spcPts val="600"/>
              </a:spcBef>
            </a:pPr>
            <a:r>
              <a:rPr lang="en-US" sz="2100" b="1" i="1" dirty="0"/>
              <a:t>Safe2Say Something </a:t>
            </a:r>
            <a:r>
              <a:rPr lang="en-US" sz="2000" dirty="0"/>
              <a:t>Video Contest for High School Students,</a:t>
            </a:r>
            <a:br>
              <a:rPr lang="en-US" sz="2000" dirty="0"/>
            </a:br>
            <a:r>
              <a:rPr lang="en-US" sz="2000" dirty="0"/>
              <a:t>Poster, and other Resources can be found at:</a:t>
            </a:r>
            <a:br>
              <a:rPr lang="en-US" sz="2000" dirty="0"/>
            </a:br>
            <a:r>
              <a:rPr lang="en-US" sz="2000" dirty="0"/>
              <a:t> </a:t>
            </a:r>
            <a:r>
              <a:rPr lang="en-US" sz="2000" dirty="0">
                <a:hlinkClick r:id="rId3"/>
              </a:rPr>
              <a:t>https://s2ss.knack.com/s2ss#schools/</a:t>
            </a:r>
            <a:r>
              <a:rPr lang="en-US" sz="2000" dirty="0"/>
              <a:t> </a:t>
            </a:r>
          </a:p>
        </p:txBody>
      </p:sp>
      <p:pic>
        <p:nvPicPr>
          <p:cNvPr id="6" name="Picture 5">
            <a:extLst>
              <a:ext uri="{FF2B5EF4-FFF2-40B4-BE49-F238E27FC236}">
                <a16:creationId xmlns:a16="http://schemas.microsoft.com/office/drawing/2014/main" id="{1F94D4B8-EEDE-46F0-AD6E-E51A0ABD8006}"/>
              </a:ext>
            </a:extLst>
          </p:cNvPr>
          <p:cNvPicPr>
            <a:picLocks noChangeAspect="1"/>
          </p:cNvPicPr>
          <p:nvPr/>
        </p:nvPicPr>
        <p:blipFill>
          <a:blip r:embed="rId4"/>
          <a:stretch>
            <a:fillRect/>
          </a:stretch>
        </p:blipFill>
        <p:spPr>
          <a:xfrm>
            <a:off x="5222141" y="3551157"/>
            <a:ext cx="1706133" cy="743163"/>
          </a:xfrm>
          <a:prstGeom prst="rect">
            <a:avLst/>
          </a:prstGeom>
        </p:spPr>
      </p:pic>
      <p:pic>
        <p:nvPicPr>
          <p:cNvPr id="5" name="Picture 4">
            <a:extLst>
              <a:ext uri="{FF2B5EF4-FFF2-40B4-BE49-F238E27FC236}">
                <a16:creationId xmlns:a16="http://schemas.microsoft.com/office/drawing/2014/main" id="{BC413D5A-CB49-47BF-9911-F0505922F768}"/>
              </a:ext>
            </a:extLst>
          </p:cNvPr>
          <p:cNvPicPr>
            <a:picLocks noChangeAspect="1"/>
          </p:cNvPicPr>
          <p:nvPr/>
        </p:nvPicPr>
        <p:blipFill>
          <a:blip r:embed="rId5"/>
          <a:stretch>
            <a:fillRect/>
          </a:stretch>
        </p:blipFill>
        <p:spPr>
          <a:xfrm>
            <a:off x="1106917" y="972367"/>
            <a:ext cx="2505673" cy="1170533"/>
          </a:xfrm>
          <a:prstGeom prst="rect">
            <a:avLst/>
          </a:prstGeom>
        </p:spPr>
      </p:pic>
      <p:pic>
        <p:nvPicPr>
          <p:cNvPr id="16" name="Picture 15">
            <a:extLst>
              <a:ext uri="{FF2B5EF4-FFF2-40B4-BE49-F238E27FC236}">
                <a16:creationId xmlns:a16="http://schemas.microsoft.com/office/drawing/2014/main" id="{7AEB60CD-CEE0-424C-A0BA-F1534D4A7031}"/>
              </a:ext>
            </a:extLst>
          </p:cNvPr>
          <p:cNvPicPr>
            <a:picLocks noChangeAspect="1"/>
          </p:cNvPicPr>
          <p:nvPr/>
        </p:nvPicPr>
        <p:blipFill>
          <a:blip r:embed="rId6"/>
          <a:stretch>
            <a:fillRect/>
          </a:stretch>
        </p:blipFill>
        <p:spPr>
          <a:xfrm rot="960000">
            <a:off x="8657872" y="460176"/>
            <a:ext cx="2715399" cy="2060971"/>
          </a:xfrm>
          <a:prstGeom prst="rect">
            <a:avLst/>
          </a:prstGeom>
        </p:spPr>
      </p:pic>
    </p:spTree>
    <p:extLst>
      <p:ext uri="{BB962C8B-B14F-4D97-AF65-F5344CB8AC3E}">
        <p14:creationId xmlns:p14="http://schemas.microsoft.com/office/powerpoint/2010/main" val="208185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4D6A454-E01D-468A-9BF9-E410360A10F5}"/>
              </a:ext>
            </a:extLst>
          </p:cNvPr>
          <p:cNvSpPr>
            <a:spLocks noGrp="1"/>
          </p:cNvSpPr>
          <p:nvPr>
            <p:ph idx="1"/>
          </p:nvPr>
        </p:nvSpPr>
        <p:spPr>
          <a:xfrm>
            <a:off x="2917725" y="4857001"/>
            <a:ext cx="7731761" cy="1042201"/>
          </a:xfrm>
        </p:spPr>
        <p:txBody>
          <a:bodyPr>
            <a:normAutofit/>
          </a:bodyPr>
          <a:lstStyle/>
          <a:p>
            <a:pPr marL="0" indent="0">
              <a:lnSpc>
                <a:spcPct val="100000"/>
              </a:lnSpc>
              <a:spcBef>
                <a:spcPts val="0"/>
              </a:spcBef>
              <a:spcAft>
                <a:spcPts val="0"/>
              </a:spcAft>
              <a:buNone/>
            </a:pPr>
            <a:r>
              <a:rPr lang="en-US" sz="2000" dirty="0"/>
              <a:t>In crisis?  Text anytime, from anywhere, about any kind of crisis and a live, trained Crisis Counselor will receive and respond to your text within just a few minutes, via a safe, secure platform connection.</a:t>
            </a:r>
          </a:p>
        </p:txBody>
      </p:sp>
      <p:sp>
        <p:nvSpPr>
          <p:cNvPr id="2" name="Date Placeholder 1">
            <a:extLst>
              <a:ext uri="{FF2B5EF4-FFF2-40B4-BE49-F238E27FC236}">
                <a16:creationId xmlns:a16="http://schemas.microsoft.com/office/drawing/2014/main" id="{019121D2-DB6D-4E65-865B-FE60C4887172}"/>
              </a:ext>
            </a:extLst>
          </p:cNvPr>
          <p:cNvSpPr>
            <a:spLocks noGrp="1"/>
          </p:cNvSpPr>
          <p:nvPr>
            <p:ph type="dt" sz="half" idx="10"/>
          </p:nvPr>
        </p:nvSpPr>
        <p:spPr/>
        <p:txBody>
          <a:bodyPr>
            <a:normAutofit/>
          </a:bodyPr>
          <a:lstStyle/>
          <a:p>
            <a:pPr>
              <a:spcAft>
                <a:spcPts val="600"/>
              </a:spcAft>
            </a:pPr>
            <a:fld id="{8E5370AE-290B-4564-9D7B-8887A4E98800}" type="datetime1">
              <a:rPr lang="en-US" smtClean="0"/>
              <a:pPr>
                <a:spcAft>
                  <a:spcPts val="600"/>
                </a:spcAft>
              </a:pPr>
              <a:t>12/18/2019</a:t>
            </a:fld>
            <a:endParaRPr lang="en-US" dirty="0"/>
          </a:p>
        </p:txBody>
      </p:sp>
      <p:sp>
        <p:nvSpPr>
          <p:cNvPr id="3" name="Slide Number Placeholder 2">
            <a:extLst>
              <a:ext uri="{FF2B5EF4-FFF2-40B4-BE49-F238E27FC236}">
                <a16:creationId xmlns:a16="http://schemas.microsoft.com/office/drawing/2014/main" id="{C3D11CDC-D2FE-4737-BC3D-02E1CE71A348}"/>
              </a:ext>
            </a:extLst>
          </p:cNvPr>
          <p:cNvSpPr>
            <a:spLocks noGrp="1"/>
          </p:cNvSpPr>
          <p:nvPr>
            <p:ph type="sldNum" sz="quarter" idx="12"/>
          </p:nvPr>
        </p:nvSpPr>
        <p:spPr/>
        <p:txBody>
          <a:bodyPr>
            <a:normAutofit/>
          </a:bodyPr>
          <a:lstStyle/>
          <a:p>
            <a:pPr>
              <a:spcAft>
                <a:spcPts val="600"/>
              </a:spcAft>
            </a:pPr>
            <a:fld id="{4FAB73BC-B049-4115-A692-8D63A059BFB8}" type="slidenum">
              <a:rPr lang="en-US" smtClean="0"/>
              <a:pPr>
                <a:spcAft>
                  <a:spcPts val="600"/>
                </a:spcAft>
              </a:pPr>
              <a:t>16</a:t>
            </a:fld>
            <a:endParaRPr lang="en-US" dirty="0"/>
          </a:p>
        </p:txBody>
      </p:sp>
      <p:sp>
        <p:nvSpPr>
          <p:cNvPr id="10" name="TextBox 9">
            <a:extLst>
              <a:ext uri="{FF2B5EF4-FFF2-40B4-BE49-F238E27FC236}">
                <a16:creationId xmlns:a16="http://schemas.microsoft.com/office/drawing/2014/main" id="{0D347758-E986-4EB5-8763-77CDD6D934C6}"/>
              </a:ext>
            </a:extLst>
          </p:cNvPr>
          <p:cNvSpPr txBox="1"/>
          <p:nvPr/>
        </p:nvSpPr>
        <p:spPr>
          <a:xfrm>
            <a:off x="4339521" y="701278"/>
            <a:ext cx="3512956" cy="584775"/>
          </a:xfrm>
          <a:prstGeom prst="rect">
            <a:avLst/>
          </a:prstGeom>
          <a:noFill/>
        </p:spPr>
        <p:txBody>
          <a:bodyPr wrap="square" rtlCol="0">
            <a:spAutoFit/>
          </a:bodyPr>
          <a:lstStyle/>
          <a:p>
            <a:pPr algn="ctr"/>
            <a:r>
              <a:rPr lang="en-US" sz="3200" dirty="0"/>
              <a:t>Suicide Prevention</a:t>
            </a:r>
          </a:p>
        </p:txBody>
      </p:sp>
      <p:sp>
        <p:nvSpPr>
          <p:cNvPr id="16" name="Rectangle 15">
            <a:extLst>
              <a:ext uri="{FF2B5EF4-FFF2-40B4-BE49-F238E27FC236}">
                <a16:creationId xmlns:a16="http://schemas.microsoft.com/office/drawing/2014/main" id="{2C58947B-72B4-4AA6-BE6C-8503016A0EF6}"/>
              </a:ext>
            </a:extLst>
          </p:cNvPr>
          <p:cNvSpPr/>
          <p:nvPr/>
        </p:nvSpPr>
        <p:spPr>
          <a:xfrm>
            <a:off x="2917725" y="1543206"/>
            <a:ext cx="7731761" cy="1015663"/>
          </a:xfrm>
          <a:prstGeom prst="rect">
            <a:avLst/>
          </a:prstGeom>
        </p:spPr>
        <p:txBody>
          <a:bodyPr wrap="square">
            <a:spAutoFit/>
          </a:bodyPr>
          <a:lstStyle/>
          <a:p>
            <a:r>
              <a:rPr lang="en-US" sz="2000" dirty="0"/>
              <a:t>Mission: To support those who are affected by suicide, provide education, awareness, and understanding by collaborating with the community to prevent suicide, and reduce the stigma associated with suicide.</a:t>
            </a:r>
          </a:p>
        </p:txBody>
      </p:sp>
      <p:sp>
        <p:nvSpPr>
          <p:cNvPr id="17" name="Rectangle 16">
            <a:extLst>
              <a:ext uri="{FF2B5EF4-FFF2-40B4-BE49-F238E27FC236}">
                <a16:creationId xmlns:a16="http://schemas.microsoft.com/office/drawing/2014/main" id="{0B6ED72D-A9F0-477E-9852-5C819B1B2F2D}"/>
              </a:ext>
            </a:extLst>
          </p:cNvPr>
          <p:cNvSpPr/>
          <p:nvPr/>
        </p:nvSpPr>
        <p:spPr>
          <a:xfrm>
            <a:off x="3942080" y="2816022"/>
            <a:ext cx="4572000" cy="400110"/>
          </a:xfrm>
          <a:prstGeom prst="rect">
            <a:avLst/>
          </a:prstGeom>
        </p:spPr>
        <p:txBody>
          <a:bodyPr wrap="square">
            <a:spAutoFit/>
          </a:bodyPr>
          <a:lstStyle/>
          <a:p>
            <a:r>
              <a:rPr lang="en-US" sz="2000" b="1" cap="all" dirty="0"/>
              <a:t>IN CRISIS?  CALL </a:t>
            </a:r>
            <a:r>
              <a:rPr lang="en-US" sz="2000" b="1" u="sng" cap="all" dirty="0">
                <a:hlinkClick r:id="rId2">
                  <a:extLst>
                    <a:ext uri="{A12FA001-AC4F-418D-AE19-62706E023703}">
                      <ahyp:hlinkClr xmlns:ahyp="http://schemas.microsoft.com/office/drawing/2018/hyperlinkcolor" val="tx"/>
                    </a:ext>
                  </a:extLst>
                </a:hlinkClick>
              </a:rPr>
              <a:t>1-800-273-TALK (8255)</a:t>
            </a:r>
            <a:endParaRPr lang="en-US" sz="2000" dirty="0"/>
          </a:p>
        </p:txBody>
      </p:sp>
      <p:pic>
        <p:nvPicPr>
          <p:cNvPr id="4" name="Picture 3">
            <a:hlinkClick r:id="rId3"/>
            <a:extLst>
              <a:ext uri="{FF2B5EF4-FFF2-40B4-BE49-F238E27FC236}">
                <a16:creationId xmlns:a16="http://schemas.microsoft.com/office/drawing/2014/main" id="{2A95E053-826E-4AC1-8E01-3827CAC6D709}"/>
              </a:ext>
            </a:extLst>
          </p:cNvPr>
          <p:cNvPicPr>
            <a:picLocks noChangeAspect="1"/>
          </p:cNvPicPr>
          <p:nvPr/>
        </p:nvPicPr>
        <p:blipFill>
          <a:blip r:embed="rId4"/>
          <a:stretch>
            <a:fillRect/>
          </a:stretch>
        </p:blipFill>
        <p:spPr>
          <a:xfrm>
            <a:off x="1047334" y="1639956"/>
            <a:ext cx="1261745" cy="1042201"/>
          </a:xfrm>
          <a:prstGeom prst="rect">
            <a:avLst/>
          </a:prstGeom>
        </p:spPr>
      </p:pic>
      <p:pic>
        <p:nvPicPr>
          <p:cNvPr id="5" name="Picture 4">
            <a:extLst>
              <a:ext uri="{FF2B5EF4-FFF2-40B4-BE49-F238E27FC236}">
                <a16:creationId xmlns:a16="http://schemas.microsoft.com/office/drawing/2014/main" id="{04E5DB19-F0CB-4650-890D-F1AB2E56E41D}"/>
              </a:ext>
            </a:extLst>
          </p:cNvPr>
          <p:cNvPicPr>
            <a:picLocks noChangeAspect="1"/>
          </p:cNvPicPr>
          <p:nvPr/>
        </p:nvPicPr>
        <p:blipFill>
          <a:blip r:embed="rId5"/>
          <a:stretch>
            <a:fillRect/>
          </a:stretch>
        </p:blipFill>
        <p:spPr>
          <a:xfrm>
            <a:off x="550446" y="4857001"/>
            <a:ext cx="2255520" cy="1123337"/>
          </a:xfrm>
          <a:prstGeom prst="rect">
            <a:avLst/>
          </a:prstGeom>
        </p:spPr>
      </p:pic>
      <p:sp>
        <p:nvSpPr>
          <p:cNvPr id="9" name="TextBox 8">
            <a:extLst>
              <a:ext uri="{FF2B5EF4-FFF2-40B4-BE49-F238E27FC236}">
                <a16:creationId xmlns:a16="http://schemas.microsoft.com/office/drawing/2014/main" id="{2BCFBDD0-A8D5-4435-BC89-E5A5ADE5513F}"/>
              </a:ext>
            </a:extLst>
          </p:cNvPr>
          <p:cNvSpPr txBox="1"/>
          <p:nvPr/>
        </p:nvSpPr>
        <p:spPr>
          <a:xfrm>
            <a:off x="2917726" y="3325224"/>
            <a:ext cx="7731761" cy="1323439"/>
          </a:xfrm>
          <a:prstGeom prst="rect">
            <a:avLst/>
          </a:prstGeom>
          <a:noFill/>
        </p:spPr>
        <p:txBody>
          <a:bodyPr wrap="square" rtlCol="0">
            <a:spAutoFit/>
          </a:bodyPr>
          <a:lstStyle/>
          <a:p>
            <a:r>
              <a:rPr lang="en-US" sz="2000" dirty="0"/>
              <a:t>Information on Student Education Resources, Trainings for Schools, PA Youth Suicide Prevention Initiative and other helpful information regarding suicide prevention can be found at Prevent Suicide’s website: </a:t>
            </a:r>
          </a:p>
          <a:p>
            <a:r>
              <a:rPr lang="en-US" sz="2000" dirty="0">
                <a:hlinkClick r:id="rId6"/>
              </a:rPr>
              <a:t>www.preventsuicidepa.org/Act71</a:t>
            </a:r>
            <a:r>
              <a:rPr lang="en-US" sz="2000" dirty="0"/>
              <a:t> </a:t>
            </a:r>
          </a:p>
        </p:txBody>
      </p:sp>
    </p:spTree>
    <p:extLst>
      <p:ext uri="{BB962C8B-B14F-4D97-AF65-F5344CB8AC3E}">
        <p14:creationId xmlns:p14="http://schemas.microsoft.com/office/powerpoint/2010/main" val="320035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4788" y="804333"/>
            <a:ext cx="3391900" cy="5249334"/>
          </a:xfrm>
        </p:spPr>
        <p:txBody>
          <a:bodyPr>
            <a:normAutofit/>
          </a:bodyPr>
          <a:lstStyle/>
          <a:p>
            <a:pPr algn="r"/>
            <a:r>
              <a:rPr lang="en-US" sz="5000" dirty="0">
                <a:solidFill>
                  <a:srgbClr val="FFFFFF"/>
                </a:solidFill>
              </a:rPr>
              <a:t>Contents</a:t>
            </a:r>
          </a:p>
        </p:txBody>
      </p:sp>
      <p:sp>
        <p:nvSpPr>
          <p:cNvPr id="6" name="TextBox 5">
            <a:extLst>
              <a:ext uri="{FF2B5EF4-FFF2-40B4-BE49-F238E27FC236}">
                <a16:creationId xmlns:a16="http://schemas.microsoft.com/office/drawing/2014/main" id="{64161113-2064-416B-88F1-14CB1BD301F0}"/>
              </a:ext>
            </a:extLst>
          </p:cNvPr>
          <p:cNvSpPr txBox="1"/>
          <p:nvPr/>
        </p:nvSpPr>
        <p:spPr>
          <a:xfrm>
            <a:off x="5321476" y="1074509"/>
            <a:ext cx="5466080" cy="4493538"/>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400" dirty="0"/>
              <a:t>Why talk about school violence?</a:t>
            </a:r>
            <a:endParaRPr lang="en-US" sz="1100" dirty="0"/>
          </a:p>
          <a:p>
            <a:endParaRPr lang="en-US" sz="1000" dirty="0"/>
          </a:p>
          <a:p>
            <a:pPr marL="342900" indent="-342900">
              <a:buClr>
                <a:schemeClr val="accent1"/>
              </a:buClr>
              <a:buFont typeface="Arial" panose="020B0604020202020204" pitchFamily="34" charset="0"/>
              <a:buChar char="•"/>
            </a:pPr>
            <a:r>
              <a:rPr lang="en-US" sz="2400" dirty="0"/>
              <a:t>Pennsylvania Law</a:t>
            </a:r>
          </a:p>
          <a:p>
            <a:endParaRPr lang="en-US" sz="1000" dirty="0"/>
          </a:p>
          <a:p>
            <a:pPr marL="342900" indent="-342900">
              <a:buClr>
                <a:schemeClr val="accent1"/>
              </a:buClr>
              <a:buFont typeface="Arial" panose="020B0604020202020204" pitchFamily="34" charset="0"/>
              <a:buChar char="•"/>
            </a:pPr>
            <a:r>
              <a:rPr lang="en-US" sz="2400" dirty="0"/>
              <a:t>What is a threat?</a:t>
            </a:r>
          </a:p>
          <a:p>
            <a:endParaRPr lang="en-US" sz="1000" dirty="0"/>
          </a:p>
          <a:p>
            <a:pPr marL="342900" indent="-342900">
              <a:buClr>
                <a:schemeClr val="accent1"/>
              </a:buClr>
              <a:buFont typeface="Arial" panose="020B0604020202020204" pitchFamily="34" charset="0"/>
              <a:buChar char="•"/>
            </a:pPr>
            <a:r>
              <a:rPr lang="en-US" sz="2400" dirty="0"/>
              <a:t>What can we do to help prevent acts of violence? </a:t>
            </a:r>
          </a:p>
          <a:p>
            <a:endParaRPr lang="en-US" sz="1000" dirty="0"/>
          </a:p>
          <a:p>
            <a:pPr marL="342900" indent="-342900">
              <a:buClr>
                <a:schemeClr val="accent1"/>
              </a:buClr>
              <a:buFont typeface="Arial" panose="020B0604020202020204" pitchFamily="34" charset="0"/>
              <a:buChar char="•"/>
            </a:pPr>
            <a:r>
              <a:rPr lang="en-US" sz="2400" dirty="0"/>
              <a:t>Where do we go to get help?</a:t>
            </a:r>
          </a:p>
          <a:p>
            <a:endParaRPr lang="en-US" sz="1000" dirty="0"/>
          </a:p>
          <a:p>
            <a:pPr marL="342900" indent="-342900">
              <a:buClr>
                <a:schemeClr val="accent1"/>
              </a:buClr>
              <a:buFont typeface="Arial" panose="020B0604020202020204" pitchFamily="34" charset="0"/>
              <a:buChar char="•"/>
            </a:pPr>
            <a:r>
              <a:rPr lang="en-US" sz="2400" dirty="0"/>
              <a:t>Where and how to report a concern?</a:t>
            </a:r>
          </a:p>
          <a:p>
            <a:endParaRPr lang="en-US" sz="1000" dirty="0"/>
          </a:p>
          <a:p>
            <a:pPr marL="342900" indent="-342900">
              <a:buClr>
                <a:schemeClr val="accent1"/>
              </a:buClr>
              <a:buFont typeface="Arial" panose="020B0604020202020204" pitchFamily="34" charset="0"/>
              <a:buChar char="•"/>
            </a:pPr>
            <a:r>
              <a:rPr lang="en-US" sz="2400" dirty="0"/>
              <a:t>Summary </a:t>
            </a:r>
          </a:p>
          <a:p>
            <a:endParaRPr lang="en-US" sz="1000" dirty="0"/>
          </a:p>
          <a:p>
            <a:pPr marL="342900" indent="-342900">
              <a:buClr>
                <a:schemeClr val="accent1"/>
              </a:buClr>
              <a:buFont typeface="Arial" panose="020B0604020202020204" pitchFamily="34" charset="0"/>
              <a:buChar char="•"/>
            </a:pPr>
            <a:r>
              <a:rPr lang="en-US" sz="2400" dirty="0"/>
              <a:t>Resources</a:t>
            </a:r>
          </a:p>
        </p:txBody>
      </p:sp>
      <p:sp>
        <p:nvSpPr>
          <p:cNvPr id="3" name="Date Placeholder 2">
            <a:extLst>
              <a:ext uri="{FF2B5EF4-FFF2-40B4-BE49-F238E27FC236}">
                <a16:creationId xmlns:a16="http://schemas.microsoft.com/office/drawing/2014/main" id="{DFD02A06-6A94-4514-8CD4-1BBE49C0048C}"/>
              </a:ext>
            </a:extLst>
          </p:cNvPr>
          <p:cNvSpPr>
            <a:spLocks noGrp="1"/>
          </p:cNvSpPr>
          <p:nvPr>
            <p:ph type="dt" sz="half" idx="10"/>
          </p:nvPr>
        </p:nvSpPr>
        <p:spPr/>
        <p:txBody>
          <a:bodyPr/>
          <a:lstStyle/>
          <a:p>
            <a:fld id="{DD18E681-7FDF-4153-8DE1-F5C881EAA9F8}" type="datetime1">
              <a:rPr lang="en-US" smtClean="0"/>
              <a:t>12/18/2019</a:t>
            </a:fld>
            <a:endParaRPr lang="en-US" dirty="0"/>
          </a:p>
        </p:txBody>
      </p:sp>
      <p:sp>
        <p:nvSpPr>
          <p:cNvPr id="4" name="Slide Number Placeholder 3">
            <a:extLst>
              <a:ext uri="{FF2B5EF4-FFF2-40B4-BE49-F238E27FC236}">
                <a16:creationId xmlns:a16="http://schemas.microsoft.com/office/drawing/2014/main" id="{6C234A20-15D3-4A83-94E7-A4D1CF06C3AB}"/>
              </a:ext>
            </a:extLst>
          </p:cNvPr>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1381457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21360" y="804333"/>
            <a:ext cx="3635328" cy="3036147"/>
          </a:xfrm>
        </p:spPr>
        <p:txBody>
          <a:bodyPr>
            <a:normAutofit/>
          </a:bodyPr>
          <a:lstStyle/>
          <a:p>
            <a:r>
              <a:rPr lang="en-US" dirty="0">
                <a:solidFill>
                  <a:schemeClr val="bg1"/>
                </a:solidFill>
              </a:rPr>
              <a:t>Why talk about school violence?</a:t>
            </a:r>
          </a:p>
        </p:txBody>
      </p:sp>
      <p:sp>
        <p:nvSpPr>
          <p:cNvPr id="8" name="Content Placeholder 7">
            <a:extLst>
              <a:ext uri="{FF2B5EF4-FFF2-40B4-BE49-F238E27FC236}">
                <a16:creationId xmlns:a16="http://schemas.microsoft.com/office/drawing/2014/main" id="{5EFEAA3F-5040-42F7-88CB-FC68F54C434B}"/>
              </a:ext>
            </a:extLst>
          </p:cNvPr>
          <p:cNvSpPr>
            <a:spLocks noGrp="1"/>
          </p:cNvSpPr>
          <p:nvPr>
            <p:ph idx="1"/>
          </p:nvPr>
        </p:nvSpPr>
        <p:spPr>
          <a:xfrm>
            <a:off x="5049520" y="995679"/>
            <a:ext cx="6177692" cy="4822635"/>
          </a:xfrm>
        </p:spPr>
        <p:txBody>
          <a:bodyPr>
            <a:normAutofit/>
          </a:bodyPr>
          <a:lstStyle/>
          <a:p>
            <a:pPr marL="128016" lvl="1" indent="0">
              <a:buNone/>
            </a:pPr>
            <a:r>
              <a:rPr lang="en-US" sz="2000" dirty="0"/>
              <a:t>Each day, we hear and read about acts of violence that occur in schools. </a:t>
            </a:r>
          </a:p>
          <a:p>
            <a:pPr marL="128016" lvl="1" indent="0">
              <a:buNone/>
            </a:pPr>
            <a:endParaRPr lang="en-US" sz="2000" dirty="0"/>
          </a:p>
          <a:p>
            <a:pPr marL="128016" lvl="1" indent="0">
              <a:buNone/>
            </a:pPr>
            <a:r>
              <a:rPr lang="en-US" sz="2000" dirty="0"/>
              <a:t>Serious incidents of school violence are terrible and frightening. Fortunately, they are rare. But it's natural to worry about whether something may happen to you or your friends.</a:t>
            </a:r>
          </a:p>
          <a:p>
            <a:pPr marL="128016" lvl="1" indent="0">
              <a:buNone/>
            </a:pPr>
            <a:endParaRPr lang="en-US" sz="2000" dirty="0"/>
          </a:p>
          <a:p>
            <a:pPr marL="128016" lvl="1" indent="0">
              <a:buNone/>
            </a:pPr>
            <a:r>
              <a:rPr lang="en-US" sz="2000" dirty="0"/>
              <a:t>For every tragedy, there are many ways that students, school staff and communities work together to prevent these acts of violence.</a:t>
            </a:r>
          </a:p>
          <a:p>
            <a:pPr marL="128016" lvl="1" indent="0">
              <a:buNone/>
            </a:pPr>
            <a:endParaRPr lang="en-US" sz="2000" dirty="0"/>
          </a:p>
          <a:p>
            <a:pPr marL="128016" lvl="1" indent="0">
              <a:buNone/>
            </a:pPr>
            <a:r>
              <a:rPr lang="en-US" sz="2000" dirty="0"/>
              <a:t>Pennsylvania has enacted laws that help to protect students and prevent violence from occurring.  </a:t>
            </a:r>
          </a:p>
        </p:txBody>
      </p:sp>
      <p:pic>
        <p:nvPicPr>
          <p:cNvPr id="3" name="Picture 2">
            <a:extLst>
              <a:ext uri="{FF2B5EF4-FFF2-40B4-BE49-F238E27FC236}">
                <a16:creationId xmlns:a16="http://schemas.microsoft.com/office/drawing/2014/main" id="{861A5840-DD79-49CC-93CB-6A2DEFFC6D51}"/>
              </a:ext>
            </a:extLst>
          </p:cNvPr>
          <p:cNvPicPr>
            <a:picLocks noChangeAspect="1"/>
          </p:cNvPicPr>
          <p:nvPr/>
        </p:nvPicPr>
        <p:blipFill>
          <a:blip r:embed="rId3"/>
          <a:stretch>
            <a:fillRect/>
          </a:stretch>
        </p:blipFill>
        <p:spPr>
          <a:xfrm>
            <a:off x="1245228" y="3834804"/>
            <a:ext cx="1853338" cy="1853338"/>
          </a:xfrm>
          <a:prstGeom prst="rect">
            <a:avLst/>
          </a:prstGeom>
          <a:effectLst>
            <a:softEdge rad="63500"/>
          </a:effectLst>
        </p:spPr>
      </p:pic>
      <p:pic>
        <p:nvPicPr>
          <p:cNvPr id="4" name="Picture 3">
            <a:extLst>
              <a:ext uri="{FF2B5EF4-FFF2-40B4-BE49-F238E27FC236}">
                <a16:creationId xmlns:a16="http://schemas.microsoft.com/office/drawing/2014/main" id="{A735AA6E-BD37-477E-818D-B7D2E5E8ECA7}"/>
              </a:ext>
            </a:extLst>
          </p:cNvPr>
          <p:cNvPicPr>
            <a:picLocks noChangeAspect="1"/>
          </p:cNvPicPr>
          <p:nvPr/>
        </p:nvPicPr>
        <p:blipFill>
          <a:blip r:embed="rId4"/>
          <a:stretch>
            <a:fillRect/>
          </a:stretch>
        </p:blipFill>
        <p:spPr>
          <a:xfrm>
            <a:off x="1410467" y="5682465"/>
            <a:ext cx="1885711" cy="135849"/>
          </a:xfrm>
          <a:prstGeom prst="rect">
            <a:avLst/>
          </a:prstGeom>
        </p:spPr>
      </p:pic>
      <p:sp>
        <p:nvSpPr>
          <p:cNvPr id="5" name="Date Placeholder 4">
            <a:extLst>
              <a:ext uri="{FF2B5EF4-FFF2-40B4-BE49-F238E27FC236}">
                <a16:creationId xmlns:a16="http://schemas.microsoft.com/office/drawing/2014/main" id="{BB10EA35-6D24-47A2-9322-B3199D9FCF4D}"/>
              </a:ext>
            </a:extLst>
          </p:cNvPr>
          <p:cNvSpPr>
            <a:spLocks noGrp="1"/>
          </p:cNvSpPr>
          <p:nvPr>
            <p:ph type="dt" sz="half" idx="10"/>
          </p:nvPr>
        </p:nvSpPr>
        <p:spPr/>
        <p:txBody>
          <a:bodyPr/>
          <a:lstStyle/>
          <a:p>
            <a:fld id="{DF1A985C-BAB8-4972-806B-C236D29FACE6}" type="datetime1">
              <a:rPr lang="en-US" smtClean="0"/>
              <a:t>12/18/2019</a:t>
            </a:fld>
            <a:endParaRPr lang="en-US" dirty="0"/>
          </a:p>
        </p:txBody>
      </p:sp>
      <p:sp>
        <p:nvSpPr>
          <p:cNvPr id="6" name="Slide Number Placeholder 5">
            <a:extLst>
              <a:ext uri="{FF2B5EF4-FFF2-40B4-BE49-F238E27FC236}">
                <a16:creationId xmlns:a16="http://schemas.microsoft.com/office/drawing/2014/main" id="{43CBD112-3674-4BD1-AEFB-6403E842F6D6}"/>
              </a:ext>
            </a:extLst>
          </p:cNvPr>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93206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4788" y="804333"/>
            <a:ext cx="3391900" cy="5249334"/>
          </a:xfrm>
        </p:spPr>
        <p:txBody>
          <a:bodyPr>
            <a:normAutofit/>
          </a:bodyPr>
          <a:lstStyle/>
          <a:p>
            <a:pPr algn="r"/>
            <a:r>
              <a:rPr lang="en-US" sz="5000" dirty="0">
                <a:solidFill>
                  <a:srgbClr val="FFFFFF"/>
                </a:solidFill>
              </a:rPr>
              <a:t>Pennsylvania law</a:t>
            </a:r>
          </a:p>
        </p:txBody>
      </p:sp>
      <p:sp>
        <p:nvSpPr>
          <p:cNvPr id="4" name="Date Placeholder 3">
            <a:extLst>
              <a:ext uri="{FF2B5EF4-FFF2-40B4-BE49-F238E27FC236}">
                <a16:creationId xmlns:a16="http://schemas.microsoft.com/office/drawing/2014/main" id="{047B82B6-88A3-48C9-B46A-BA2B0EB7AAC0}"/>
              </a:ext>
            </a:extLst>
          </p:cNvPr>
          <p:cNvSpPr>
            <a:spLocks noGrp="1"/>
          </p:cNvSpPr>
          <p:nvPr>
            <p:ph type="dt" sz="half" idx="10"/>
          </p:nvPr>
        </p:nvSpPr>
        <p:spPr/>
        <p:txBody>
          <a:bodyPr/>
          <a:lstStyle/>
          <a:p>
            <a:fld id="{5FA6523B-1D37-48BD-A29B-611E3C316CF8}" type="datetime1">
              <a:rPr lang="en-US" smtClean="0"/>
              <a:t>12/18/2019</a:t>
            </a:fld>
            <a:endParaRPr lang="en-US" dirty="0"/>
          </a:p>
        </p:txBody>
      </p:sp>
      <p:sp>
        <p:nvSpPr>
          <p:cNvPr id="5" name="Slide Number Placeholder 4">
            <a:extLst>
              <a:ext uri="{FF2B5EF4-FFF2-40B4-BE49-F238E27FC236}">
                <a16:creationId xmlns:a16="http://schemas.microsoft.com/office/drawing/2014/main" id="{9067ED05-F323-4C4A-82E4-6B8CBC9769FC}"/>
              </a:ext>
            </a:extLst>
          </p:cNvPr>
          <p:cNvSpPr>
            <a:spLocks noGrp="1"/>
          </p:cNvSpPr>
          <p:nvPr>
            <p:ph type="sldNum" sz="quarter" idx="12"/>
          </p:nvPr>
        </p:nvSpPr>
        <p:spPr/>
        <p:txBody>
          <a:bodyPr/>
          <a:lstStyle/>
          <a:p>
            <a:fld id="{4FAB73BC-B049-4115-A692-8D63A059BFB8}" type="slidenum">
              <a:rPr lang="en-US" smtClean="0"/>
              <a:t>4</a:t>
            </a:fld>
            <a:endParaRPr lang="en-US" dirty="0"/>
          </a:p>
        </p:txBody>
      </p:sp>
      <p:sp>
        <p:nvSpPr>
          <p:cNvPr id="6" name="Rectangle 5">
            <a:extLst>
              <a:ext uri="{FF2B5EF4-FFF2-40B4-BE49-F238E27FC236}">
                <a16:creationId xmlns:a16="http://schemas.microsoft.com/office/drawing/2014/main" id="{D2C06C98-68B6-44D4-A570-8E7E2861C2E5}"/>
              </a:ext>
            </a:extLst>
          </p:cNvPr>
          <p:cNvSpPr/>
          <p:nvPr/>
        </p:nvSpPr>
        <p:spPr>
          <a:xfrm>
            <a:off x="665998" y="5540941"/>
            <a:ext cx="3537488" cy="230832"/>
          </a:xfrm>
          <a:prstGeom prst="rect">
            <a:avLst/>
          </a:prstGeom>
        </p:spPr>
        <p:txBody>
          <a:bodyPr wrap="square">
            <a:spAutoFit/>
          </a:bodyPr>
          <a:lstStyle/>
          <a:p>
            <a:r>
              <a:rPr lang="en-US" sz="900" dirty="0">
                <a:solidFill>
                  <a:srgbClr val="FFFFFF"/>
                </a:solidFill>
                <a:latin typeface="Helvetica Neue"/>
              </a:rPr>
              <a:t>Pennsylvania coat of arms (public domain image on </a:t>
            </a:r>
            <a:r>
              <a:rPr lang="en-US" sz="900" u="sng" dirty="0">
                <a:solidFill>
                  <a:srgbClr val="0062A0"/>
                </a:solidFill>
                <a:latin typeface="Helvetica Neue"/>
                <a:hlinkClick r:id="rId3"/>
              </a:rPr>
              <a:t>Wikipedia</a:t>
            </a:r>
            <a:r>
              <a:rPr lang="en-US" sz="900" dirty="0">
                <a:solidFill>
                  <a:srgbClr val="FFFFFF"/>
                </a:solidFill>
                <a:latin typeface="Helvetica Neue"/>
              </a:rPr>
              <a:t>)</a:t>
            </a:r>
            <a:endParaRPr lang="en-US" sz="900" dirty="0"/>
          </a:p>
        </p:txBody>
      </p:sp>
      <p:pic>
        <p:nvPicPr>
          <p:cNvPr id="13" name="Picture 12">
            <a:extLst>
              <a:ext uri="{FF2B5EF4-FFF2-40B4-BE49-F238E27FC236}">
                <a16:creationId xmlns:a16="http://schemas.microsoft.com/office/drawing/2014/main" id="{273D1910-B13F-4260-891F-50B35306B007}"/>
              </a:ext>
            </a:extLst>
          </p:cNvPr>
          <p:cNvPicPr>
            <a:picLocks noChangeAspect="1"/>
          </p:cNvPicPr>
          <p:nvPr/>
        </p:nvPicPr>
        <p:blipFill>
          <a:blip r:embed="rId4"/>
          <a:stretch>
            <a:fillRect/>
          </a:stretch>
        </p:blipFill>
        <p:spPr>
          <a:xfrm>
            <a:off x="1645920" y="4052264"/>
            <a:ext cx="1375701" cy="1375701"/>
          </a:xfrm>
          <a:prstGeom prst="rect">
            <a:avLst/>
          </a:prstGeom>
          <a:effectLst>
            <a:softEdge rad="12700"/>
          </a:effectLst>
        </p:spPr>
      </p:pic>
      <p:sp>
        <p:nvSpPr>
          <p:cNvPr id="14" name="Content Placeholder 7">
            <a:extLst>
              <a:ext uri="{FF2B5EF4-FFF2-40B4-BE49-F238E27FC236}">
                <a16:creationId xmlns:a16="http://schemas.microsoft.com/office/drawing/2014/main" id="{23639F56-DC95-43B3-A310-77E98DE03CF4}"/>
              </a:ext>
            </a:extLst>
          </p:cNvPr>
          <p:cNvSpPr>
            <a:spLocks noGrp="1"/>
          </p:cNvSpPr>
          <p:nvPr>
            <p:ph idx="1"/>
          </p:nvPr>
        </p:nvSpPr>
        <p:spPr>
          <a:xfrm>
            <a:off x="5049520" y="405183"/>
            <a:ext cx="6761480" cy="5952545"/>
          </a:xfrm>
        </p:spPr>
        <p:txBody>
          <a:bodyPr>
            <a:noAutofit/>
          </a:bodyPr>
          <a:lstStyle/>
          <a:p>
            <a:pPr marL="128016" lvl="1" indent="0">
              <a:lnSpc>
                <a:spcPct val="100000"/>
              </a:lnSpc>
              <a:spcBef>
                <a:spcPts val="0"/>
              </a:spcBef>
              <a:spcAft>
                <a:spcPts val="0"/>
              </a:spcAft>
              <a:buNone/>
            </a:pPr>
            <a:r>
              <a:rPr lang="en-US" sz="2000" dirty="0"/>
              <a:t>In June of 2019, Pennsylvania passed a law that requires schools to establish threat assessment teams [See </a:t>
            </a:r>
            <a:r>
              <a:rPr lang="en-US" sz="2000" dirty="0">
                <a:hlinkClick r:id="rId5"/>
              </a:rPr>
              <a:t>Article XIII-E, Threat Assessment</a:t>
            </a:r>
            <a:r>
              <a:rPr lang="en-US" sz="2000" dirty="0"/>
              <a:t> of the </a:t>
            </a:r>
            <a:r>
              <a:rPr lang="en-US" sz="2000" dirty="0">
                <a:hlinkClick r:id="rId6"/>
              </a:rPr>
              <a:t>Pennsylvania Public School Code of 1949</a:t>
            </a:r>
            <a:r>
              <a:rPr lang="en-US" sz="2000" dirty="0"/>
              <a:t>].  </a:t>
            </a:r>
          </a:p>
          <a:p>
            <a:pPr marL="128016" lvl="1" indent="0">
              <a:lnSpc>
                <a:spcPct val="100000"/>
              </a:lnSpc>
              <a:spcBef>
                <a:spcPts val="0"/>
              </a:spcBef>
              <a:spcAft>
                <a:spcPts val="0"/>
              </a:spcAft>
              <a:buNone/>
            </a:pPr>
            <a:endParaRPr lang="en-US" sz="2000" dirty="0"/>
          </a:p>
          <a:p>
            <a:pPr marL="128016" lvl="1" indent="0">
              <a:lnSpc>
                <a:spcPct val="100000"/>
              </a:lnSpc>
              <a:spcBef>
                <a:spcPts val="0"/>
              </a:spcBef>
              <a:spcAft>
                <a:spcPts val="0"/>
              </a:spcAft>
              <a:buNone/>
            </a:pPr>
            <a:r>
              <a:rPr lang="en-US" sz="2000" dirty="0"/>
              <a:t>Each school entity is to create a threat assessment team.  This team is to assess and intervene with students when threats are being made.  </a:t>
            </a:r>
          </a:p>
          <a:p>
            <a:pPr marL="128016" lvl="1" indent="0">
              <a:lnSpc>
                <a:spcPct val="100000"/>
              </a:lnSpc>
              <a:spcBef>
                <a:spcPts val="0"/>
              </a:spcBef>
              <a:spcAft>
                <a:spcPts val="0"/>
              </a:spcAft>
              <a:buNone/>
            </a:pPr>
            <a:endParaRPr lang="en-US" sz="2000" b="1" dirty="0"/>
          </a:p>
          <a:p>
            <a:pPr marL="128016" lvl="1" indent="0">
              <a:lnSpc>
                <a:spcPct val="100000"/>
              </a:lnSpc>
              <a:spcBef>
                <a:spcPts val="0"/>
              </a:spcBef>
              <a:spcAft>
                <a:spcPts val="0"/>
              </a:spcAft>
              <a:buNone/>
            </a:pPr>
            <a:r>
              <a:rPr lang="en-US" sz="2000" b="1" dirty="0"/>
              <a:t>The goal of the team is to keep everyone safe and work with the student making the threat before they act.  </a:t>
            </a:r>
          </a:p>
          <a:p>
            <a:pPr marL="128016" lvl="1" indent="0">
              <a:lnSpc>
                <a:spcPct val="100000"/>
              </a:lnSpc>
              <a:spcBef>
                <a:spcPts val="0"/>
              </a:spcBef>
              <a:spcAft>
                <a:spcPts val="0"/>
              </a:spcAft>
              <a:buNone/>
            </a:pPr>
            <a:endParaRPr lang="en-US" sz="2000" dirty="0"/>
          </a:p>
          <a:p>
            <a:pPr marL="128016" lvl="1" indent="0">
              <a:lnSpc>
                <a:spcPct val="100000"/>
              </a:lnSpc>
              <a:spcBef>
                <a:spcPts val="0"/>
              </a:spcBef>
              <a:spcAft>
                <a:spcPts val="0"/>
              </a:spcAft>
              <a:buNone/>
            </a:pPr>
            <a:r>
              <a:rPr lang="en-US" sz="2000" dirty="0"/>
              <a:t>Threats can be made by someone who wants to:</a:t>
            </a:r>
          </a:p>
          <a:p>
            <a:pPr marL="571500" lvl="2" indent="-342900">
              <a:lnSpc>
                <a:spcPct val="100000"/>
              </a:lnSpc>
              <a:spcBef>
                <a:spcPts val="0"/>
              </a:spcBef>
              <a:spcAft>
                <a:spcPts val="0"/>
              </a:spcAft>
              <a:buFont typeface="Arial" panose="020B0604020202020204" pitchFamily="34" charset="0"/>
              <a:buChar char="•"/>
            </a:pPr>
            <a:r>
              <a:rPr lang="en-US" sz="2000" dirty="0"/>
              <a:t>Harm themselves</a:t>
            </a:r>
          </a:p>
          <a:p>
            <a:pPr marL="571500" lvl="2" indent="-342900">
              <a:lnSpc>
                <a:spcPct val="100000"/>
              </a:lnSpc>
              <a:spcBef>
                <a:spcPts val="0"/>
              </a:spcBef>
              <a:spcAft>
                <a:spcPts val="0"/>
              </a:spcAft>
              <a:buFont typeface="Arial" panose="020B0604020202020204" pitchFamily="34" charset="0"/>
              <a:buChar char="•"/>
            </a:pPr>
            <a:r>
              <a:rPr lang="en-US" sz="2000" dirty="0"/>
              <a:t>Harm other students</a:t>
            </a:r>
          </a:p>
          <a:p>
            <a:pPr marL="571500" lvl="2" indent="-342900">
              <a:lnSpc>
                <a:spcPct val="100000"/>
              </a:lnSpc>
              <a:spcBef>
                <a:spcPts val="0"/>
              </a:spcBef>
              <a:spcAft>
                <a:spcPts val="0"/>
              </a:spcAft>
              <a:buFont typeface="Arial" panose="020B0604020202020204" pitchFamily="34" charset="0"/>
              <a:buChar char="•"/>
            </a:pPr>
            <a:r>
              <a:rPr lang="en-US" sz="2000" dirty="0"/>
              <a:t>Harm school staff members</a:t>
            </a:r>
          </a:p>
          <a:p>
            <a:pPr marL="571500" lvl="2" indent="-342900">
              <a:lnSpc>
                <a:spcPct val="100000"/>
              </a:lnSpc>
              <a:spcBef>
                <a:spcPts val="0"/>
              </a:spcBef>
              <a:spcAft>
                <a:spcPts val="0"/>
              </a:spcAft>
              <a:buFont typeface="Arial" panose="020B0604020202020204" pitchFamily="34" charset="0"/>
              <a:buChar char="•"/>
            </a:pPr>
            <a:r>
              <a:rPr lang="en-US" sz="2000" dirty="0"/>
              <a:t>Harm the school building</a:t>
            </a:r>
          </a:p>
          <a:p>
            <a:pPr marL="571500" lvl="2" indent="-342900">
              <a:lnSpc>
                <a:spcPct val="100000"/>
              </a:lnSpc>
              <a:spcBef>
                <a:spcPts val="0"/>
              </a:spcBef>
              <a:spcAft>
                <a:spcPts val="0"/>
              </a:spcAft>
              <a:buFont typeface="Arial" panose="020B0604020202020204" pitchFamily="34" charset="0"/>
              <a:buChar char="•"/>
            </a:pPr>
            <a:r>
              <a:rPr lang="en-US" sz="2000" dirty="0"/>
              <a:t>Bring harm into the community</a:t>
            </a:r>
          </a:p>
        </p:txBody>
      </p:sp>
    </p:spTree>
    <p:extLst>
      <p:ext uri="{BB962C8B-B14F-4D97-AF65-F5344CB8AC3E}">
        <p14:creationId xmlns:p14="http://schemas.microsoft.com/office/powerpoint/2010/main" val="1311651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4788" y="804333"/>
            <a:ext cx="3391900" cy="5249334"/>
          </a:xfrm>
        </p:spPr>
        <p:txBody>
          <a:bodyPr>
            <a:normAutofit/>
          </a:bodyPr>
          <a:lstStyle/>
          <a:p>
            <a:pPr algn="r"/>
            <a:r>
              <a:rPr lang="en-US" sz="5000" dirty="0">
                <a:solidFill>
                  <a:srgbClr val="FFFFFF"/>
                </a:solidFill>
              </a:rPr>
              <a:t>What is a threat?</a:t>
            </a:r>
          </a:p>
        </p:txBody>
      </p:sp>
      <p:sp>
        <p:nvSpPr>
          <p:cNvPr id="5" name="Date Placeholder 4">
            <a:extLst>
              <a:ext uri="{FF2B5EF4-FFF2-40B4-BE49-F238E27FC236}">
                <a16:creationId xmlns:a16="http://schemas.microsoft.com/office/drawing/2014/main" id="{ED0A215C-5A7B-4A9A-9639-93378CDECD85}"/>
              </a:ext>
            </a:extLst>
          </p:cNvPr>
          <p:cNvSpPr>
            <a:spLocks noGrp="1"/>
          </p:cNvSpPr>
          <p:nvPr>
            <p:ph type="dt" sz="half" idx="10"/>
          </p:nvPr>
        </p:nvSpPr>
        <p:spPr/>
        <p:txBody>
          <a:bodyPr/>
          <a:lstStyle/>
          <a:p>
            <a:fld id="{9DCE9923-B37F-4BE7-8C9C-EC3DF7E46560}" type="datetime1">
              <a:rPr lang="en-US" smtClean="0"/>
              <a:t>12/18/2019</a:t>
            </a:fld>
            <a:endParaRPr lang="en-US" dirty="0"/>
          </a:p>
        </p:txBody>
      </p:sp>
      <p:sp>
        <p:nvSpPr>
          <p:cNvPr id="6" name="Slide Number Placeholder 5">
            <a:extLst>
              <a:ext uri="{FF2B5EF4-FFF2-40B4-BE49-F238E27FC236}">
                <a16:creationId xmlns:a16="http://schemas.microsoft.com/office/drawing/2014/main" id="{F000827A-D6F3-4E73-A121-829E6AE5F88E}"/>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14" name="Rectangle 13">
            <a:extLst>
              <a:ext uri="{FF2B5EF4-FFF2-40B4-BE49-F238E27FC236}">
                <a16:creationId xmlns:a16="http://schemas.microsoft.com/office/drawing/2014/main" id="{AC44FFFC-19C5-4DBB-B90C-C4065C2A1C37}"/>
              </a:ext>
            </a:extLst>
          </p:cNvPr>
          <p:cNvSpPr/>
          <p:nvPr/>
        </p:nvSpPr>
        <p:spPr>
          <a:xfrm>
            <a:off x="5131212" y="578816"/>
            <a:ext cx="6603588" cy="5196294"/>
          </a:xfrm>
          <a:prstGeom prst="rect">
            <a:avLst/>
          </a:prstGeom>
        </p:spPr>
        <p:txBody>
          <a:bodyPr wrap="square">
            <a:spAutoFit/>
          </a:bodyPr>
          <a:lstStyle/>
          <a:p>
            <a:r>
              <a:rPr lang="en-US" sz="2000" dirty="0"/>
              <a:t>According to </a:t>
            </a:r>
            <a:r>
              <a:rPr lang="en-US" sz="2000" dirty="0">
                <a:hlinkClick r:id="rId3"/>
              </a:rPr>
              <a:t>Merriam Webster Dictionary</a:t>
            </a:r>
            <a:r>
              <a:rPr lang="en-US" sz="2000" dirty="0"/>
              <a:t>, a </a:t>
            </a:r>
            <a:r>
              <a:rPr lang="en-US" sz="2000" b="1" dirty="0"/>
              <a:t>threat</a:t>
            </a:r>
            <a:r>
              <a:rPr lang="en-US" sz="2000" dirty="0"/>
              <a:t> is defined as: </a:t>
            </a:r>
          </a:p>
          <a:p>
            <a:pPr marL="803275" lvl="1" indent="-346075">
              <a:spcBef>
                <a:spcPts val="600"/>
              </a:spcBef>
              <a:buClr>
                <a:schemeClr val="accent1"/>
              </a:buClr>
              <a:buFont typeface="+mj-lt"/>
              <a:buAutoNum type="arabicPeriod"/>
            </a:pPr>
            <a:r>
              <a:rPr lang="en-US" sz="2000" dirty="0"/>
              <a:t>an expression of intention to inflict evil, injury, or damage</a:t>
            </a:r>
          </a:p>
          <a:p>
            <a:pPr marL="803275" lvl="1" indent="-346075">
              <a:spcBef>
                <a:spcPts val="600"/>
              </a:spcBef>
              <a:buClr>
                <a:schemeClr val="accent1"/>
              </a:buClr>
              <a:buFont typeface="+mj-lt"/>
              <a:buAutoNum type="arabicPeriod"/>
            </a:pPr>
            <a:r>
              <a:rPr lang="en-US" sz="2000" dirty="0"/>
              <a:t>one that threatens</a:t>
            </a:r>
          </a:p>
          <a:p>
            <a:pPr marL="803275" lvl="1" indent="-346075">
              <a:spcBef>
                <a:spcPts val="600"/>
              </a:spcBef>
              <a:buClr>
                <a:schemeClr val="accent1"/>
              </a:buClr>
              <a:buFont typeface="+mj-lt"/>
              <a:buAutoNum type="arabicPeriod"/>
            </a:pPr>
            <a:r>
              <a:rPr lang="en-US" sz="2000" dirty="0"/>
              <a:t>an indication of something impending</a:t>
            </a:r>
          </a:p>
          <a:p>
            <a:endParaRPr lang="en-US" sz="2000" dirty="0"/>
          </a:p>
          <a:p>
            <a:r>
              <a:rPr lang="en-US" sz="2000" dirty="0"/>
              <a:t>So what does that mean?</a:t>
            </a:r>
          </a:p>
          <a:p>
            <a:endParaRPr lang="en-US" sz="2000" dirty="0"/>
          </a:p>
          <a:p>
            <a:r>
              <a:rPr lang="en-US" sz="2000" dirty="0"/>
              <a:t>There are 2 main components of the definition.</a:t>
            </a:r>
          </a:p>
          <a:p>
            <a:pPr marL="457200" indent="-228600">
              <a:spcBef>
                <a:spcPts val="1000"/>
              </a:spcBef>
              <a:buClr>
                <a:schemeClr val="accent1"/>
              </a:buClr>
              <a:buFont typeface="Arial" panose="020B0604020202020204" pitchFamily="34" charset="0"/>
              <a:buChar char="•"/>
            </a:pPr>
            <a:r>
              <a:rPr lang="en-US" sz="2000" dirty="0"/>
              <a:t>One is that someone has the intention of doing something that will cause injury, and the other is that it is impending and hasn’t occurred yet.</a:t>
            </a:r>
          </a:p>
          <a:p>
            <a:pPr marL="457200" indent="-228600">
              <a:spcBef>
                <a:spcPts val="1000"/>
              </a:spcBef>
              <a:buClr>
                <a:schemeClr val="accent1"/>
              </a:buClr>
              <a:buFont typeface="Arial" panose="020B0604020202020204" pitchFamily="34" charset="0"/>
              <a:buChar char="•"/>
            </a:pPr>
            <a:r>
              <a:rPr lang="en-US" sz="2000" b="1" dirty="0"/>
              <a:t>The second part is crucial.  It means that you can prevent an act of violence before it occurs.</a:t>
            </a:r>
          </a:p>
        </p:txBody>
      </p:sp>
    </p:spTree>
    <p:extLst>
      <p:ext uri="{BB962C8B-B14F-4D97-AF65-F5344CB8AC3E}">
        <p14:creationId xmlns:p14="http://schemas.microsoft.com/office/powerpoint/2010/main" val="2254914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4788" y="804333"/>
            <a:ext cx="3391900" cy="5249334"/>
          </a:xfrm>
        </p:spPr>
        <p:txBody>
          <a:bodyPr>
            <a:normAutofit/>
          </a:bodyPr>
          <a:lstStyle/>
          <a:p>
            <a:pPr algn="r"/>
            <a:r>
              <a:rPr lang="en-US" sz="5000" dirty="0">
                <a:solidFill>
                  <a:srgbClr val="FFFFFF"/>
                </a:solidFill>
              </a:rPr>
              <a:t>What can we do to help prevent acts of violence? </a:t>
            </a:r>
          </a:p>
        </p:txBody>
      </p:sp>
      <p:sp>
        <p:nvSpPr>
          <p:cNvPr id="3" name="Content Placeholder 2"/>
          <p:cNvSpPr>
            <a:spLocks noGrp="1"/>
          </p:cNvSpPr>
          <p:nvPr>
            <p:ph type="body" idx="1"/>
          </p:nvPr>
        </p:nvSpPr>
        <p:spPr>
          <a:xfrm>
            <a:off x="4815840" y="396240"/>
            <a:ext cx="6995160" cy="6074464"/>
          </a:xfrm>
        </p:spPr>
        <p:txBody>
          <a:bodyPr anchor="ctr">
            <a:normAutofit/>
          </a:bodyPr>
          <a:lstStyle/>
          <a:p>
            <a:pPr marL="0" indent="0">
              <a:lnSpc>
                <a:spcPct val="100000"/>
              </a:lnSpc>
              <a:spcBef>
                <a:spcPts val="1000"/>
              </a:spcBef>
              <a:spcAft>
                <a:spcPts val="0"/>
              </a:spcAft>
              <a:buNone/>
            </a:pPr>
            <a:r>
              <a:rPr lang="en-US" sz="2000" dirty="0"/>
              <a:t>The first thing to do is to be aware of what is going on at school.  </a:t>
            </a:r>
          </a:p>
          <a:p>
            <a:pPr marL="0" indent="0">
              <a:lnSpc>
                <a:spcPct val="100000"/>
              </a:lnSpc>
              <a:spcBef>
                <a:spcPts val="1000"/>
              </a:spcBef>
              <a:spcAft>
                <a:spcPts val="0"/>
              </a:spcAft>
              <a:buNone/>
            </a:pPr>
            <a:endParaRPr lang="en-US" sz="2000" dirty="0"/>
          </a:p>
          <a:p>
            <a:pPr marL="0" indent="0">
              <a:lnSpc>
                <a:spcPct val="100000"/>
              </a:lnSpc>
              <a:spcBef>
                <a:spcPts val="1000"/>
              </a:spcBef>
              <a:spcAft>
                <a:spcPts val="0"/>
              </a:spcAft>
              <a:buNone/>
            </a:pPr>
            <a:r>
              <a:rPr lang="en-US" sz="2000" dirty="0"/>
              <a:t>Are there signs to look for in others?</a:t>
            </a:r>
          </a:p>
          <a:p>
            <a:pPr marL="173736" lvl="1" indent="0">
              <a:lnSpc>
                <a:spcPct val="100000"/>
              </a:lnSpc>
              <a:spcBef>
                <a:spcPts val="1000"/>
              </a:spcBef>
              <a:spcAft>
                <a:spcPts val="0"/>
              </a:spcAft>
              <a:buNone/>
            </a:pPr>
            <a:r>
              <a:rPr lang="en-US" sz="2000" dirty="0"/>
              <a:t>YES.  Many times there are signs that other students are having problems in their lives and need assistance.  Sometimes just reaching out as a friend will help someone feel better.  Other times you’ll see some behaviors that change over time.  When you notice something going on that doesn’t seem right, it’s best to get some help.</a:t>
            </a:r>
          </a:p>
          <a:p>
            <a:pPr marL="0" indent="0">
              <a:lnSpc>
                <a:spcPct val="100000"/>
              </a:lnSpc>
              <a:spcBef>
                <a:spcPts val="1000"/>
              </a:spcBef>
              <a:spcAft>
                <a:spcPts val="0"/>
              </a:spcAft>
              <a:buNone/>
            </a:pPr>
            <a:endParaRPr lang="en-US" sz="2000" dirty="0"/>
          </a:p>
          <a:p>
            <a:pPr marL="0" indent="0">
              <a:lnSpc>
                <a:spcPct val="100000"/>
              </a:lnSpc>
              <a:spcBef>
                <a:spcPts val="1000"/>
              </a:spcBef>
              <a:spcAft>
                <a:spcPts val="0"/>
              </a:spcAft>
              <a:buNone/>
            </a:pPr>
            <a:r>
              <a:rPr lang="en-US" sz="2000" dirty="0"/>
              <a:t>You can speak with a staff person that you know and trust, the school counselor, or an administrator, in confidence.</a:t>
            </a:r>
          </a:p>
          <a:p>
            <a:pPr marL="0" indent="0">
              <a:lnSpc>
                <a:spcPct val="100000"/>
              </a:lnSpc>
              <a:spcBef>
                <a:spcPts val="1000"/>
              </a:spcBef>
              <a:spcAft>
                <a:spcPts val="0"/>
              </a:spcAft>
              <a:buNone/>
            </a:pPr>
            <a:endParaRPr lang="en-US" sz="2000" dirty="0"/>
          </a:p>
          <a:p>
            <a:pPr marL="0" indent="0">
              <a:lnSpc>
                <a:spcPct val="100000"/>
              </a:lnSpc>
              <a:spcBef>
                <a:spcPts val="1000"/>
              </a:spcBef>
              <a:spcAft>
                <a:spcPts val="0"/>
              </a:spcAft>
              <a:buNone/>
            </a:pPr>
            <a:r>
              <a:rPr lang="en-US" sz="2000" dirty="0"/>
              <a:t>There are teams of staff members who work to help students.  Many times it’s about knowing what is available in your school.</a:t>
            </a:r>
          </a:p>
        </p:txBody>
      </p:sp>
      <p:sp>
        <p:nvSpPr>
          <p:cNvPr id="4" name="Date Placeholder 3">
            <a:extLst>
              <a:ext uri="{FF2B5EF4-FFF2-40B4-BE49-F238E27FC236}">
                <a16:creationId xmlns:a16="http://schemas.microsoft.com/office/drawing/2014/main" id="{A7A4A2AA-3272-4BD9-9E91-973F1674D51B}"/>
              </a:ext>
            </a:extLst>
          </p:cNvPr>
          <p:cNvSpPr>
            <a:spLocks noGrp="1"/>
          </p:cNvSpPr>
          <p:nvPr>
            <p:ph type="dt" sz="half" idx="10"/>
          </p:nvPr>
        </p:nvSpPr>
        <p:spPr/>
        <p:txBody>
          <a:bodyPr/>
          <a:lstStyle/>
          <a:p>
            <a:fld id="{9837BF25-3532-4CC5-A991-0FAF379C0CB5}" type="datetime1">
              <a:rPr lang="en-US" smtClean="0"/>
              <a:t>12/18/2019</a:t>
            </a:fld>
            <a:endParaRPr lang="en-US" dirty="0"/>
          </a:p>
        </p:txBody>
      </p:sp>
      <p:sp>
        <p:nvSpPr>
          <p:cNvPr id="5" name="Slide Number Placeholder 4">
            <a:extLst>
              <a:ext uri="{FF2B5EF4-FFF2-40B4-BE49-F238E27FC236}">
                <a16:creationId xmlns:a16="http://schemas.microsoft.com/office/drawing/2014/main" id="{F796FF7A-4110-4810-BBBE-40AA6E5FDB25}"/>
              </a:ext>
            </a:extLst>
          </p:cNvPr>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428167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64788" y="804333"/>
            <a:ext cx="3391900" cy="5249334"/>
          </a:xfrm>
        </p:spPr>
        <p:txBody>
          <a:bodyPr>
            <a:normAutofit/>
          </a:bodyPr>
          <a:lstStyle/>
          <a:p>
            <a:pPr algn="r"/>
            <a:r>
              <a:rPr lang="en-US" sz="5000" dirty="0">
                <a:solidFill>
                  <a:srgbClr val="FFFFFF"/>
                </a:solidFill>
              </a:rPr>
              <a:t>Where to go to get help</a:t>
            </a:r>
          </a:p>
        </p:txBody>
      </p:sp>
      <p:sp>
        <p:nvSpPr>
          <p:cNvPr id="3" name="Content Placeholder 2"/>
          <p:cNvSpPr>
            <a:spLocks noGrp="1"/>
          </p:cNvSpPr>
          <p:nvPr>
            <p:ph type="body" idx="1"/>
          </p:nvPr>
        </p:nvSpPr>
        <p:spPr>
          <a:xfrm>
            <a:off x="4951048" y="452284"/>
            <a:ext cx="6859952" cy="5905443"/>
          </a:xfrm>
        </p:spPr>
        <p:txBody>
          <a:bodyPr anchor="ctr">
            <a:normAutofit/>
          </a:bodyPr>
          <a:lstStyle/>
          <a:p>
            <a:pPr>
              <a:lnSpc>
                <a:spcPct val="100000"/>
              </a:lnSpc>
              <a:spcBef>
                <a:spcPts val="0"/>
              </a:spcBef>
              <a:spcAft>
                <a:spcPts val="0"/>
              </a:spcAft>
            </a:pPr>
            <a:r>
              <a:rPr lang="en-US" sz="2000" dirty="0"/>
              <a:t>Your school has trusted adults who are there to help you.  </a:t>
            </a:r>
          </a:p>
          <a:p>
            <a:pPr>
              <a:lnSpc>
                <a:spcPct val="100000"/>
              </a:lnSpc>
              <a:spcBef>
                <a:spcPts val="0"/>
              </a:spcBef>
              <a:spcAft>
                <a:spcPts val="0"/>
              </a:spcAft>
            </a:pPr>
            <a:endParaRPr lang="en-US" sz="2000" dirty="0"/>
          </a:p>
          <a:p>
            <a:pPr>
              <a:lnSpc>
                <a:spcPct val="100000"/>
              </a:lnSpc>
              <a:spcBef>
                <a:spcPts val="0"/>
              </a:spcBef>
              <a:spcAft>
                <a:spcPts val="0"/>
              </a:spcAft>
            </a:pPr>
            <a:r>
              <a:rPr lang="en-US" sz="2000" dirty="0"/>
              <a:t>Your school also has several teams of school staff that work with students to get them the help they need before their problems escalate to an act of violence.  </a:t>
            </a:r>
          </a:p>
          <a:p>
            <a:pPr>
              <a:lnSpc>
                <a:spcPct val="100000"/>
              </a:lnSpc>
              <a:spcBef>
                <a:spcPts val="0"/>
              </a:spcBef>
              <a:spcAft>
                <a:spcPts val="0"/>
              </a:spcAft>
            </a:pPr>
            <a:endParaRPr lang="en-US" sz="2000" dirty="0"/>
          </a:p>
          <a:p>
            <a:pPr>
              <a:lnSpc>
                <a:spcPct val="100000"/>
              </a:lnSpc>
              <a:spcBef>
                <a:spcPts val="0"/>
              </a:spcBef>
              <a:spcAft>
                <a:spcPts val="0"/>
              </a:spcAft>
            </a:pPr>
            <a:r>
              <a:rPr lang="en-US" sz="2000" dirty="0"/>
              <a:t>Each school is to have at least one threat assessment team (team).  </a:t>
            </a:r>
          </a:p>
          <a:p>
            <a:pPr>
              <a:lnSpc>
                <a:spcPct val="100000"/>
              </a:lnSpc>
              <a:spcBef>
                <a:spcPts val="0"/>
              </a:spcBef>
              <a:spcAft>
                <a:spcPts val="0"/>
              </a:spcAft>
            </a:pPr>
            <a:r>
              <a:rPr lang="en-US" sz="2000" dirty="0"/>
              <a:t>Its role is to assess and be informed of the threats, determine the level of the threat and any response that’s necessary so that no harm occurs, and ensure that the student gets help. </a:t>
            </a:r>
          </a:p>
          <a:p>
            <a:pPr>
              <a:lnSpc>
                <a:spcPct val="100000"/>
              </a:lnSpc>
              <a:spcBef>
                <a:spcPts val="0"/>
              </a:spcBef>
              <a:spcAft>
                <a:spcPts val="0"/>
              </a:spcAft>
            </a:pPr>
            <a:endParaRPr lang="en-US" sz="2000" dirty="0"/>
          </a:p>
          <a:p>
            <a:pPr>
              <a:lnSpc>
                <a:spcPct val="100000"/>
              </a:lnSpc>
              <a:spcBef>
                <a:spcPts val="0"/>
              </a:spcBef>
              <a:spcAft>
                <a:spcPts val="0"/>
              </a:spcAft>
            </a:pPr>
            <a:r>
              <a:rPr lang="en-US" sz="2000" dirty="0"/>
              <a:t>Who’s on the team?</a:t>
            </a:r>
          </a:p>
          <a:p>
            <a:pPr marL="457200" lvl="1" indent="-228600">
              <a:lnSpc>
                <a:spcPct val="100000"/>
              </a:lnSpc>
              <a:spcBef>
                <a:spcPts val="0"/>
              </a:spcBef>
              <a:spcAft>
                <a:spcPts val="0"/>
              </a:spcAft>
            </a:pPr>
            <a:r>
              <a:rPr lang="en-US" sz="2000" dirty="0"/>
              <a:t>Typically, the following people will be on the team:</a:t>
            </a:r>
          </a:p>
          <a:p>
            <a:pPr marL="685800" lvl="2" indent="-228600">
              <a:lnSpc>
                <a:spcPct val="100000"/>
              </a:lnSpc>
              <a:spcBef>
                <a:spcPts val="0"/>
              </a:spcBef>
              <a:spcAft>
                <a:spcPts val="0"/>
              </a:spcAft>
              <a:buFont typeface="Courier New" panose="02070309020205020404" pitchFamily="49" charset="0"/>
              <a:buChar char="o"/>
            </a:pPr>
            <a:r>
              <a:rPr lang="en-US" sz="2000" dirty="0"/>
              <a:t>School nurse</a:t>
            </a:r>
          </a:p>
          <a:p>
            <a:pPr marL="685800" lvl="2" indent="-228600">
              <a:lnSpc>
                <a:spcPct val="100000"/>
              </a:lnSpc>
              <a:spcBef>
                <a:spcPts val="0"/>
              </a:spcBef>
              <a:spcAft>
                <a:spcPts val="0"/>
              </a:spcAft>
              <a:buFont typeface="Courier New" panose="02070309020205020404" pitchFamily="49" charset="0"/>
              <a:buChar char="o"/>
            </a:pPr>
            <a:r>
              <a:rPr lang="en-US" sz="2000" dirty="0"/>
              <a:t>School counselor, psychologist or social worker</a:t>
            </a:r>
          </a:p>
          <a:p>
            <a:pPr marL="685800" lvl="2" indent="-228600">
              <a:lnSpc>
                <a:spcPct val="100000"/>
              </a:lnSpc>
              <a:spcBef>
                <a:spcPts val="0"/>
              </a:spcBef>
              <a:spcAft>
                <a:spcPts val="0"/>
              </a:spcAft>
              <a:buFont typeface="Courier New" panose="02070309020205020404" pitchFamily="49" charset="0"/>
              <a:buChar char="o"/>
            </a:pPr>
            <a:r>
              <a:rPr lang="en-US" sz="2000" dirty="0"/>
              <a:t>School administrator or principal</a:t>
            </a:r>
          </a:p>
          <a:p>
            <a:pPr marL="128016" lvl="1" indent="0">
              <a:lnSpc>
                <a:spcPct val="100000"/>
              </a:lnSpc>
              <a:spcBef>
                <a:spcPts val="0"/>
              </a:spcBef>
              <a:spcAft>
                <a:spcPts val="0"/>
              </a:spcAft>
              <a:buNone/>
            </a:pPr>
            <a:endParaRPr lang="en-US" sz="2000" dirty="0"/>
          </a:p>
          <a:p>
            <a:pPr marL="128016" lvl="1" indent="0">
              <a:lnSpc>
                <a:spcPct val="100000"/>
              </a:lnSpc>
              <a:spcBef>
                <a:spcPts val="0"/>
              </a:spcBef>
              <a:spcAft>
                <a:spcPts val="0"/>
              </a:spcAft>
              <a:buNone/>
            </a:pPr>
            <a:r>
              <a:rPr lang="en-US" sz="2000" dirty="0"/>
              <a:t>All school staff will be able to speak with you and can share your concerns with a team member.</a:t>
            </a:r>
          </a:p>
        </p:txBody>
      </p:sp>
      <p:sp>
        <p:nvSpPr>
          <p:cNvPr id="4" name="Date Placeholder 3">
            <a:extLst>
              <a:ext uri="{FF2B5EF4-FFF2-40B4-BE49-F238E27FC236}">
                <a16:creationId xmlns:a16="http://schemas.microsoft.com/office/drawing/2014/main" id="{A7A4A2AA-3272-4BD9-9E91-973F1674D51B}"/>
              </a:ext>
            </a:extLst>
          </p:cNvPr>
          <p:cNvSpPr>
            <a:spLocks noGrp="1"/>
          </p:cNvSpPr>
          <p:nvPr>
            <p:ph type="dt" sz="half" idx="10"/>
          </p:nvPr>
        </p:nvSpPr>
        <p:spPr/>
        <p:txBody>
          <a:bodyPr/>
          <a:lstStyle/>
          <a:p>
            <a:fld id="{9837BF25-3532-4CC5-A991-0FAF379C0CB5}" type="datetime1">
              <a:rPr lang="en-US" smtClean="0"/>
              <a:t>12/18/2019</a:t>
            </a:fld>
            <a:endParaRPr lang="en-US" dirty="0"/>
          </a:p>
        </p:txBody>
      </p:sp>
      <p:sp>
        <p:nvSpPr>
          <p:cNvPr id="5" name="Slide Number Placeholder 4">
            <a:extLst>
              <a:ext uri="{FF2B5EF4-FFF2-40B4-BE49-F238E27FC236}">
                <a16:creationId xmlns:a16="http://schemas.microsoft.com/office/drawing/2014/main" id="{F796FF7A-4110-4810-BBBE-40AA6E5FDB25}"/>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402539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82948" y="1493216"/>
            <a:ext cx="2875692" cy="2577842"/>
          </a:xfrm>
        </p:spPr>
        <p:txBody>
          <a:bodyPr>
            <a:normAutofit/>
          </a:bodyPr>
          <a:lstStyle/>
          <a:p>
            <a:pPr algn="r">
              <a:lnSpc>
                <a:spcPct val="100000"/>
              </a:lnSpc>
            </a:pPr>
            <a:r>
              <a:rPr lang="en-US" sz="5000" dirty="0">
                <a:solidFill>
                  <a:srgbClr val="FFFFFF"/>
                </a:solidFill>
              </a:rPr>
              <a:t>How to </a:t>
            </a:r>
            <a:r>
              <a:rPr lang="en-US" dirty="0">
                <a:solidFill>
                  <a:srgbClr val="FFFFFF"/>
                </a:solidFill>
              </a:rPr>
              <a:t>report?</a:t>
            </a:r>
            <a:br>
              <a:rPr lang="en-US" dirty="0">
                <a:solidFill>
                  <a:srgbClr val="FFFFFF"/>
                </a:solidFill>
              </a:rPr>
            </a:br>
            <a:endParaRPr lang="en-US" sz="5000" dirty="0">
              <a:solidFill>
                <a:srgbClr val="FFFFFF"/>
              </a:solidFill>
            </a:endParaRPr>
          </a:p>
        </p:txBody>
      </p:sp>
      <p:sp>
        <p:nvSpPr>
          <p:cNvPr id="3" name="Content Placeholder 2"/>
          <p:cNvSpPr>
            <a:spLocks noGrp="1"/>
          </p:cNvSpPr>
          <p:nvPr>
            <p:ph type="body" idx="1"/>
          </p:nvPr>
        </p:nvSpPr>
        <p:spPr>
          <a:xfrm>
            <a:off x="4765040" y="462116"/>
            <a:ext cx="7181154" cy="5591551"/>
          </a:xfrm>
        </p:spPr>
        <p:txBody>
          <a:bodyPr anchor="ctr">
            <a:normAutofit/>
          </a:bodyPr>
          <a:lstStyle/>
          <a:p>
            <a:pPr>
              <a:lnSpc>
                <a:spcPct val="100000"/>
              </a:lnSpc>
              <a:spcBef>
                <a:spcPts val="1000"/>
              </a:spcBef>
              <a:spcAft>
                <a:spcPts val="0"/>
              </a:spcAft>
            </a:pPr>
            <a:r>
              <a:rPr lang="en-US" sz="2000" b="1" u="sng" dirty="0"/>
              <a:t>There are many ways that you can report a threat</a:t>
            </a:r>
            <a:r>
              <a:rPr lang="en-US" sz="2000" b="1" dirty="0"/>
              <a:t>. </a:t>
            </a:r>
          </a:p>
          <a:p>
            <a:pPr marL="457200" lvl="1" indent="-228600">
              <a:lnSpc>
                <a:spcPct val="100000"/>
              </a:lnSpc>
              <a:spcBef>
                <a:spcPts val="1000"/>
              </a:spcBef>
              <a:spcAft>
                <a:spcPts val="0"/>
              </a:spcAft>
              <a:buFont typeface="Arial" panose="020B0604020202020204" pitchFamily="34" charset="0"/>
              <a:buChar char="•"/>
            </a:pPr>
            <a:r>
              <a:rPr lang="en-US" sz="2000" dirty="0"/>
              <a:t> </a:t>
            </a:r>
            <a:r>
              <a:rPr lang="en-US" sz="2000" b="1" dirty="0"/>
              <a:t>Your school has its own reporting process: </a:t>
            </a:r>
          </a:p>
          <a:p>
            <a:pPr marL="685800" lvl="2" indent="-228600">
              <a:lnSpc>
                <a:spcPct val="100000"/>
              </a:lnSpc>
              <a:spcBef>
                <a:spcPts val="1000"/>
              </a:spcBef>
              <a:spcAft>
                <a:spcPts val="0"/>
              </a:spcAft>
              <a:buFont typeface="Courier New" panose="02070309020205020404" pitchFamily="49" charset="0"/>
              <a:buChar char="o"/>
            </a:pPr>
            <a:r>
              <a:rPr lang="en-US" sz="2000" dirty="0"/>
              <a:t> You can speak with any teacher or trusted adult.  </a:t>
            </a:r>
          </a:p>
          <a:p>
            <a:pPr marL="685800" lvl="2" indent="-228600">
              <a:lnSpc>
                <a:spcPct val="100000"/>
              </a:lnSpc>
              <a:spcBef>
                <a:spcPts val="1000"/>
              </a:spcBef>
              <a:spcAft>
                <a:spcPts val="0"/>
              </a:spcAft>
              <a:buFont typeface="Courier New" panose="02070309020205020404" pitchFamily="49" charset="0"/>
              <a:buChar char="o"/>
            </a:pPr>
            <a:r>
              <a:rPr lang="en-US" sz="2000" dirty="0"/>
              <a:t>Some schools have selected staff members that have stickers on their doors or something identifying them as a go-to person when you see or hear something that could be a threat.</a:t>
            </a:r>
          </a:p>
          <a:p>
            <a:pPr marL="685800" lvl="2" indent="-228600">
              <a:lnSpc>
                <a:spcPct val="100000"/>
              </a:lnSpc>
              <a:spcBef>
                <a:spcPts val="1000"/>
              </a:spcBef>
              <a:spcAft>
                <a:spcPts val="0"/>
              </a:spcAft>
              <a:buFont typeface="Courier New" panose="02070309020205020404" pitchFamily="49" charset="0"/>
              <a:buChar char="o"/>
            </a:pPr>
            <a:r>
              <a:rPr lang="en-US" sz="2000" dirty="0"/>
              <a:t>Some schools have a telephone number you can call or send a text message.</a:t>
            </a:r>
          </a:p>
          <a:p>
            <a:pPr marL="685800" lvl="2" indent="-228600">
              <a:lnSpc>
                <a:spcPct val="100000"/>
              </a:lnSpc>
              <a:spcBef>
                <a:spcPts val="1000"/>
              </a:spcBef>
              <a:spcAft>
                <a:spcPts val="0"/>
              </a:spcAft>
              <a:buFont typeface="Courier New" panose="02070309020205020404" pitchFamily="49" charset="0"/>
              <a:buChar char="o"/>
            </a:pPr>
            <a:r>
              <a:rPr lang="en-US" sz="2000" dirty="0"/>
              <a:t>You can share it in an email.</a:t>
            </a:r>
          </a:p>
          <a:p>
            <a:pPr marL="685800" lvl="2" indent="-228600">
              <a:lnSpc>
                <a:spcPct val="100000"/>
              </a:lnSpc>
              <a:spcBef>
                <a:spcPts val="1000"/>
              </a:spcBef>
              <a:spcAft>
                <a:spcPts val="0"/>
              </a:spcAft>
              <a:buFont typeface="Courier New" panose="02070309020205020404" pitchFamily="49" charset="0"/>
              <a:buChar char="o"/>
            </a:pPr>
            <a:r>
              <a:rPr lang="en-US" sz="2000" dirty="0"/>
              <a:t>Some schools have written forms.</a:t>
            </a:r>
          </a:p>
          <a:p>
            <a:pPr marL="411480" lvl="2" indent="-228600">
              <a:lnSpc>
                <a:spcPct val="100000"/>
              </a:lnSpc>
              <a:spcBef>
                <a:spcPts val="600"/>
              </a:spcBef>
              <a:spcAft>
                <a:spcPts val="0"/>
              </a:spcAft>
              <a:buFont typeface="Arial" panose="020B0604020202020204" pitchFamily="34" charset="0"/>
              <a:buChar char="•"/>
            </a:pPr>
            <a:endParaRPr lang="en-US" sz="2000" dirty="0"/>
          </a:p>
          <a:p>
            <a:pPr marL="457200" lvl="2" indent="-228600">
              <a:lnSpc>
                <a:spcPct val="100000"/>
              </a:lnSpc>
              <a:spcBef>
                <a:spcPts val="600"/>
              </a:spcBef>
              <a:spcAft>
                <a:spcPts val="0"/>
              </a:spcAft>
              <a:buFont typeface="Arial" panose="020B0604020202020204" pitchFamily="34" charset="0"/>
              <a:buChar char="•"/>
            </a:pPr>
            <a:r>
              <a:rPr lang="en-US" sz="2000" b="1" dirty="0">
                <a:effectLst>
                  <a:outerShdw blurRad="38100" dist="38100" dir="2700000" algn="tl">
                    <a:srgbClr val="000000">
                      <a:alpha val="43137"/>
                    </a:srgbClr>
                  </a:outerShdw>
                </a:effectLst>
              </a:rPr>
              <a:t>All students have access to the </a:t>
            </a:r>
            <a:r>
              <a:rPr lang="en-US" sz="2000" b="1" u="sng" dirty="0">
                <a:effectLst>
                  <a:outerShdw blurRad="38100" dist="38100" dir="2700000" algn="tl">
                    <a:srgbClr val="000000">
                      <a:alpha val="43137"/>
                    </a:srgbClr>
                  </a:outerShdw>
                </a:effectLst>
              </a:rPr>
              <a:t>Safe2Say Something Hotline</a:t>
            </a:r>
            <a:r>
              <a:rPr lang="en-US" sz="2000" b="1" dirty="0"/>
              <a:t>.</a:t>
            </a:r>
          </a:p>
        </p:txBody>
      </p:sp>
      <p:sp>
        <p:nvSpPr>
          <p:cNvPr id="4" name="Date Placeholder 3">
            <a:extLst>
              <a:ext uri="{FF2B5EF4-FFF2-40B4-BE49-F238E27FC236}">
                <a16:creationId xmlns:a16="http://schemas.microsoft.com/office/drawing/2014/main" id="{A7A4A2AA-3272-4BD9-9E91-973F1674D51B}"/>
              </a:ext>
            </a:extLst>
          </p:cNvPr>
          <p:cNvSpPr>
            <a:spLocks noGrp="1"/>
          </p:cNvSpPr>
          <p:nvPr>
            <p:ph type="dt" sz="half" idx="10"/>
          </p:nvPr>
        </p:nvSpPr>
        <p:spPr/>
        <p:txBody>
          <a:bodyPr/>
          <a:lstStyle/>
          <a:p>
            <a:fld id="{9837BF25-3532-4CC5-A991-0FAF379C0CB5}" type="datetime1">
              <a:rPr lang="en-US" smtClean="0"/>
              <a:t>12/18/2019</a:t>
            </a:fld>
            <a:endParaRPr lang="en-US" dirty="0"/>
          </a:p>
        </p:txBody>
      </p:sp>
      <p:sp>
        <p:nvSpPr>
          <p:cNvPr id="5" name="Slide Number Placeholder 4">
            <a:extLst>
              <a:ext uri="{FF2B5EF4-FFF2-40B4-BE49-F238E27FC236}">
                <a16:creationId xmlns:a16="http://schemas.microsoft.com/office/drawing/2014/main" id="{F796FF7A-4110-4810-BBBE-40AA6E5FDB25}"/>
              </a:ext>
            </a:extLst>
          </p:cNvPr>
          <p:cNvSpPr>
            <a:spLocks noGrp="1"/>
          </p:cNvSpPr>
          <p:nvPr>
            <p:ph type="sldNum" sz="quarter" idx="12"/>
          </p:nvPr>
        </p:nvSpPr>
        <p:spPr/>
        <p:txBody>
          <a:bodyPr/>
          <a:lstStyle/>
          <a:p>
            <a:fld id="{4FAB73BC-B049-4115-A692-8D63A059BFB8}" type="slidenum">
              <a:rPr lang="en-US" smtClean="0"/>
              <a:t>8</a:t>
            </a:fld>
            <a:endParaRPr lang="en-US" dirty="0"/>
          </a:p>
        </p:txBody>
      </p:sp>
      <p:pic>
        <p:nvPicPr>
          <p:cNvPr id="6" name="Picture 5">
            <a:extLst>
              <a:ext uri="{FF2B5EF4-FFF2-40B4-BE49-F238E27FC236}">
                <a16:creationId xmlns:a16="http://schemas.microsoft.com/office/drawing/2014/main" id="{9889AD1C-0D7A-4DD4-B166-BF1AAF5A3961}"/>
              </a:ext>
            </a:extLst>
          </p:cNvPr>
          <p:cNvPicPr>
            <a:picLocks noChangeAspect="1"/>
          </p:cNvPicPr>
          <p:nvPr/>
        </p:nvPicPr>
        <p:blipFill>
          <a:blip r:embed="rId2"/>
          <a:stretch>
            <a:fillRect/>
          </a:stretch>
        </p:blipFill>
        <p:spPr>
          <a:xfrm>
            <a:off x="964788" y="4372645"/>
            <a:ext cx="3121423" cy="1158340"/>
          </a:xfrm>
          <a:prstGeom prst="rect">
            <a:avLst/>
          </a:prstGeom>
        </p:spPr>
      </p:pic>
      <p:pic>
        <p:nvPicPr>
          <p:cNvPr id="7" name="Picture 6">
            <a:extLst>
              <a:ext uri="{FF2B5EF4-FFF2-40B4-BE49-F238E27FC236}">
                <a16:creationId xmlns:a16="http://schemas.microsoft.com/office/drawing/2014/main" id="{1F23D21C-1914-476D-8B47-5F381D89ACED}"/>
              </a:ext>
            </a:extLst>
          </p:cNvPr>
          <p:cNvPicPr>
            <a:picLocks noChangeAspect="1"/>
          </p:cNvPicPr>
          <p:nvPr/>
        </p:nvPicPr>
        <p:blipFill>
          <a:blip r:embed="rId3"/>
          <a:stretch>
            <a:fillRect/>
          </a:stretch>
        </p:blipFill>
        <p:spPr>
          <a:xfrm>
            <a:off x="1024129" y="5611476"/>
            <a:ext cx="3444539" cy="256054"/>
          </a:xfrm>
          <a:prstGeom prst="rect">
            <a:avLst/>
          </a:prstGeom>
        </p:spPr>
      </p:pic>
      <p:sp>
        <p:nvSpPr>
          <p:cNvPr id="8" name="Rectangle 7">
            <a:extLst>
              <a:ext uri="{FF2B5EF4-FFF2-40B4-BE49-F238E27FC236}">
                <a16:creationId xmlns:a16="http://schemas.microsoft.com/office/drawing/2014/main" id="{3AF71FBC-A3BE-4D02-8DC4-1492A9DBBC54}"/>
              </a:ext>
            </a:extLst>
          </p:cNvPr>
          <p:cNvSpPr/>
          <p:nvPr/>
        </p:nvSpPr>
        <p:spPr>
          <a:xfrm>
            <a:off x="629920" y="3205704"/>
            <a:ext cx="3838748" cy="1107996"/>
          </a:xfrm>
          <a:prstGeom prst="rect">
            <a:avLst/>
          </a:prstGeom>
        </p:spPr>
        <p:txBody>
          <a:bodyPr wrap="square">
            <a:spAutoFit/>
          </a:bodyPr>
          <a:lstStyle/>
          <a:p>
            <a:r>
              <a:rPr lang="en-US" sz="2200" dirty="0">
                <a:solidFill>
                  <a:schemeClr val="bg1"/>
                </a:solidFill>
              </a:rPr>
              <a:t>Students should feel comfortable in voicing their concerns.</a:t>
            </a:r>
            <a:br>
              <a:rPr lang="en-US" sz="2200" dirty="0">
                <a:solidFill>
                  <a:schemeClr val="bg1"/>
                </a:solidFill>
              </a:rPr>
            </a:br>
            <a:endParaRPr lang="en-US" sz="2200" dirty="0">
              <a:solidFill>
                <a:schemeClr val="bg1"/>
              </a:solidFill>
            </a:endParaRPr>
          </a:p>
        </p:txBody>
      </p:sp>
    </p:spTree>
    <p:extLst>
      <p:ext uri="{BB962C8B-B14F-4D97-AF65-F5344CB8AC3E}">
        <p14:creationId xmlns:p14="http://schemas.microsoft.com/office/powerpoint/2010/main" val="340144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11126E3-1BCF-4680-A15E-71C064EF5E3E}"/>
              </a:ext>
            </a:extLst>
          </p:cNvPr>
          <p:cNvPicPr>
            <a:picLocks noChangeAspect="1"/>
          </p:cNvPicPr>
          <p:nvPr/>
        </p:nvPicPr>
        <p:blipFill rotWithShape="1">
          <a:blip r:embed="rId2"/>
          <a:srcRect l="4315" t="18018" r="3833" b="62162"/>
          <a:stretch/>
        </p:blipFill>
        <p:spPr>
          <a:xfrm>
            <a:off x="863738" y="899051"/>
            <a:ext cx="2314534" cy="1003889"/>
          </a:xfrm>
          <a:prstGeom prst="rect">
            <a:avLst/>
          </a:prstGeom>
        </p:spPr>
      </p:pic>
      <p:sp>
        <p:nvSpPr>
          <p:cNvPr id="2" name="Date Placeholder 1">
            <a:extLst>
              <a:ext uri="{FF2B5EF4-FFF2-40B4-BE49-F238E27FC236}">
                <a16:creationId xmlns:a16="http://schemas.microsoft.com/office/drawing/2014/main" id="{019121D2-DB6D-4E65-865B-FE60C4887172}"/>
              </a:ext>
            </a:extLst>
          </p:cNvPr>
          <p:cNvSpPr>
            <a:spLocks noGrp="1"/>
          </p:cNvSpPr>
          <p:nvPr>
            <p:ph type="dt" sz="half" idx="10"/>
          </p:nvPr>
        </p:nvSpPr>
        <p:spPr>
          <a:xfrm>
            <a:off x="1024129" y="6470704"/>
            <a:ext cx="2154143" cy="274320"/>
          </a:xfrm>
        </p:spPr>
        <p:txBody>
          <a:bodyPr>
            <a:normAutofit/>
          </a:bodyPr>
          <a:lstStyle/>
          <a:p>
            <a:pPr>
              <a:spcAft>
                <a:spcPts val="600"/>
              </a:spcAft>
            </a:pPr>
            <a:fld id="{8E5370AE-290B-4564-9D7B-8887A4E98800}" type="datetime1">
              <a:rPr lang="en-US" smtClean="0"/>
              <a:pPr>
                <a:spcAft>
                  <a:spcPts val="600"/>
                </a:spcAft>
              </a:pPr>
              <a:t>12/18/2019</a:t>
            </a:fld>
            <a:endParaRPr lang="en-US" dirty="0"/>
          </a:p>
        </p:txBody>
      </p:sp>
      <p:sp>
        <p:nvSpPr>
          <p:cNvPr id="3" name="Slide Number Placeholder 2">
            <a:extLst>
              <a:ext uri="{FF2B5EF4-FFF2-40B4-BE49-F238E27FC236}">
                <a16:creationId xmlns:a16="http://schemas.microsoft.com/office/drawing/2014/main" id="{C3D11CDC-D2FE-4737-BC3D-02E1CE71A348}"/>
              </a:ext>
            </a:extLst>
          </p:cNvPr>
          <p:cNvSpPr>
            <a:spLocks noGrp="1"/>
          </p:cNvSpPr>
          <p:nvPr>
            <p:ph type="sldNum" sz="quarter" idx="12"/>
          </p:nvPr>
        </p:nvSpPr>
        <p:spPr>
          <a:xfrm>
            <a:off x="10837333" y="6470704"/>
            <a:ext cx="973667" cy="274320"/>
          </a:xfrm>
        </p:spPr>
        <p:txBody>
          <a:bodyPr>
            <a:normAutofit/>
          </a:bodyPr>
          <a:lstStyle/>
          <a:p>
            <a:pPr>
              <a:spcAft>
                <a:spcPts val="600"/>
              </a:spcAft>
            </a:pPr>
            <a:fld id="{4FAB73BC-B049-4115-A692-8D63A059BFB8}" type="slidenum">
              <a:rPr lang="en-US" smtClean="0"/>
              <a:pPr>
                <a:spcAft>
                  <a:spcPts val="600"/>
                </a:spcAft>
              </a:pPr>
              <a:t>9</a:t>
            </a:fld>
            <a:endParaRPr lang="en-US" dirty="0"/>
          </a:p>
        </p:txBody>
      </p:sp>
      <p:sp>
        <p:nvSpPr>
          <p:cNvPr id="7" name="Rectangle 6">
            <a:extLst>
              <a:ext uri="{FF2B5EF4-FFF2-40B4-BE49-F238E27FC236}">
                <a16:creationId xmlns:a16="http://schemas.microsoft.com/office/drawing/2014/main" id="{EE7CC747-C2FB-4993-9225-96ACC449AC87}"/>
              </a:ext>
            </a:extLst>
          </p:cNvPr>
          <p:cNvSpPr/>
          <p:nvPr/>
        </p:nvSpPr>
        <p:spPr>
          <a:xfrm>
            <a:off x="1105409" y="2005310"/>
            <a:ext cx="9813204" cy="3862596"/>
          </a:xfrm>
          <a:prstGeom prst="rect">
            <a:avLst/>
          </a:prstGeom>
        </p:spPr>
        <p:txBody>
          <a:bodyPr wrap="square">
            <a:spAutoFit/>
          </a:bodyPr>
          <a:lstStyle/>
          <a:p>
            <a:pPr>
              <a:spcBef>
                <a:spcPts val="1000"/>
              </a:spcBef>
            </a:pPr>
            <a:r>
              <a:rPr lang="en-US" sz="2000" dirty="0"/>
              <a:t>The Safe2Say Something safety program is available to all students.  It’s a youth violence prevention program run by the Pennsylvania Office of Attorney General.</a:t>
            </a:r>
          </a:p>
          <a:p>
            <a:pPr>
              <a:spcBef>
                <a:spcPts val="1000"/>
              </a:spcBef>
            </a:pPr>
            <a:r>
              <a:rPr lang="en-US" sz="2000" dirty="0"/>
              <a:t>The Safe2Say Something system teaches youth and adults how to recognize warning signs and signals, especially within social media, of individuals who may be a threat to themselves or others and say something, using our anonymous reporting system, BEFORE it is too late.</a:t>
            </a:r>
          </a:p>
          <a:p>
            <a:pPr>
              <a:spcBef>
                <a:spcPts val="1000"/>
              </a:spcBef>
            </a:pPr>
            <a:r>
              <a:rPr lang="en-US" sz="2000" b="1" dirty="0"/>
              <a:t>The Safe2Say system is an anonymous way for you to submit a tip to your school.  </a:t>
            </a:r>
            <a:r>
              <a:rPr lang="en-US" sz="2000" dirty="0"/>
              <a:t>You do not need to share your name, phone number or anything unless you want to.</a:t>
            </a:r>
          </a:p>
          <a:p>
            <a:pPr>
              <a:spcBef>
                <a:spcPts val="1000"/>
              </a:spcBef>
            </a:pPr>
            <a:r>
              <a:rPr lang="en-US" sz="2000" b="1" dirty="0"/>
              <a:t>What types of things should I report? </a:t>
            </a:r>
            <a:r>
              <a:rPr lang="en-US" sz="2000" dirty="0"/>
              <a:t>If something makes you uncomfortable, submit a tip.  It will be up to your school to determine what the next steps are.  Do you think someone is going to harm themselves?  Did you see something scary that concerns you online?  Submit this kind of information.</a:t>
            </a:r>
          </a:p>
        </p:txBody>
      </p:sp>
      <p:sp>
        <p:nvSpPr>
          <p:cNvPr id="8" name="Rectangle 7">
            <a:extLst>
              <a:ext uri="{FF2B5EF4-FFF2-40B4-BE49-F238E27FC236}">
                <a16:creationId xmlns:a16="http://schemas.microsoft.com/office/drawing/2014/main" id="{90A0BE45-6B7E-435D-89F7-C2A111C00DAE}"/>
              </a:ext>
            </a:extLst>
          </p:cNvPr>
          <p:cNvSpPr/>
          <p:nvPr/>
        </p:nvSpPr>
        <p:spPr>
          <a:xfrm>
            <a:off x="3178272" y="1077829"/>
            <a:ext cx="6096000" cy="646331"/>
          </a:xfrm>
          <a:prstGeom prst="rect">
            <a:avLst/>
          </a:prstGeom>
        </p:spPr>
        <p:txBody>
          <a:bodyPr>
            <a:spAutoFit/>
          </a:bodyPr>
          <a:lstStyle/>
          <a:p>
            <a:r>
              <a:rPr lang="en-US" dirty="0"/>
              <a:t>Tip Line: 1-844-SAF2SAY</a:t>
            </a:r>
          </a:p>
          <a:p>
            <a:r>
              <a:rPr lang="en-US" dirty="0"/>
              <a:t>                       723-2729</a:t>
            </a:r>
          </a:p>
        </p:txBody>
      </p:sp>
    </p:spTree>
    <p:extLst>
      <p:ext uri="{BB962C8B-B14F-4D97-AF65-F5344CB8AC3E}">
        <p14:creationId xmlns:p14="http://schemas.microsoft.com/office/powerpoint/2010/main" val="32940181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6CB988570221408BB6EAE37C7904AB" ma:contentTypeVersion="1" ma:contentTypeDescription="Create a new document." ma:contentTypeScope="" ma:versionID="79a97eff8962d2a2fb7ec1da5b2756c1">
  <xsd:schema xmlns:xsd="http://www.w3.org/2001/XMLSchema" xmlns:xs="http://www.w3.org/2001/XMLSchema" xmlns:p="http://schemas.microsoft.com/office/2006/metadata/properties" xmlns:ns1="http://schemas.microsoft.com/sharepoint/v3" targetNamespace="http://schemas.microsoft.com/office/2006/metadata/properties" ma:root="true" ma:fieldsID="bfa53a8320f8b1c95a8960917c09239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73F339-56B6-41E2-ABAF-D01F16126338}"/>
</file>

<file path=customXml/itemProps2.xml><?xml version="1.0" encoding="utf-8"?>
<ds:datastoreItem xmlns:ds="http://schemas.openxmlformats.org/officeDocument/2006/customXml" ds:itemID="{24FC7022-EA2A-4086-8E8E-A75108C10AC9}">
  <ds:schemaRefs>
    <ds:schemaRef ds:uri="http://schemas.microsoft.com/sharepoint/v3/contenttype/forms"/>
  </ds:schemaRefs>
</ds:datastoreItem>
</file>

<file path=customXml/itemProps3.xml><?xml version="1.0" encoding="utf-8"?>
<ds:datastoreItem xmlns:ds="http://schemas.openxmlformats.org/officeDocument/2006/customXml" ds:itemID="{4F8A3401-7311-4AB9-9018-331ED4BE6DB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926</TotalTime>
  <Words>1613</Words>
  <Application>Microsoft Office PowerPoint</Application>
  <PresentationFormat>Widescreen</PresentationFormat>
  <Paragraphs>174</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Helvetica Neue</vt:lpstr>
      <vt:lpstr>Tw Cen MT</vt:lpstr>
      <vt:lpstr>Tw Cen MT Condensed</vt:lpstr>
      <vt:lpstr>Wingdings 3</vt:lpstr>
      <vt:lpstr>Integral</vt:lpstr>
      <vt:lpstr>Students Preventing violence in school</vt:lpstr>
      <vt:lpstr>Contents</vt:lpstr>
      <vt:lpstr>Why talk about school violence?</vt:lpstr>
      <vt:lpstr>Pennsylvania law</vt:lpstr>
      <vt:lpstr>What is a threat?</vt:lpstr>
      <vt:lpstr>What can we do to help prevent acts of violence? </vt:lpstr>
      <vt:lpstr>Where to go to get help</vt:lpstr>
      <vt:lpstr>How to report? </vt:lpstr>
      <vt:lpstr>PowerPoint Presentation</vt:lpstr>
      <vt:lpstr>PowerPoint Presentation</vt:lpstr>
      <vt:lpstr>Summary</vt:lpstr>
      <vt:lpstr>resources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Students and threat assessment</dc:title>
  <dc:creator>Kuntz, Carol</dc:creator>
  <cp:lastModifiedBy>Bennett, Pamela</cp:lastModifiedBy>
  <cp:revision>76</cp:revision>
  <dcterms:created xsi:type="dcterms:W3CDTF">2019-11-07T16:26:23Z</dcterms:created>
  <dcterms:modified xsi:type="dcterms:W3CDTF">2019-12-18T20:52:40Z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0x010100A16CB988570221408BB6EAE37C7904AB</vt:lpwstr>
  </property>
  <property fmtid="{D5CDD505-2E9C-101B-9397-08002B2CF9AE}" pid="3" name="Order">
    <vt:r8>8500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