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6.xml" ContentType="application/vnd.openxmlformats-officedocument.presentationml.slide+xml"/>
  <Override PartName="/ppt/slides/slide27.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28.xml" ContentType="application/vnd.openxmlformats-officedocument.presentationml.slide+xml"/>
  <Override PartName="/ppt/slides/slide12.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18.xml" ContentType="application/vnd.openxmlformats-officedocument.presentationml.slide+xml"/>
  <Override PartName="/ppt/slides/slide24.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5.xml" ContentType="application/vnd.openxmlformats-officedocument.presentationml.slide+xml"/>
  <Override PartName="/ppt/slides/slide19.xml" ContentType="application/vnd.openxmlformats-officedocument.presentationml.slide+xml"/>
  <Override PartName="/ppt/slides/slide11.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5.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33.xml" ContentType="application/vnd.openxmlformats-officedocument.presentationml.slide+xml"/>
  <Override PartName="/ppt/slides/slide3.xml" ContentType="application/vnd.openxmlformats-officedocument.presentationml.slide+xml"/>
  <Override PartName="/ppt/slides/slide34.xml" ContentType="application/vnd.openxmlformats-officedocument.presentationml.slide+xml"/>
  <Override PartName="/ppt/slides/slide2.xml" ContentType="application/vnd.openxmlformats-officedocument.presentationml.slide+xml"/>
  <Override PartName="/ppt/slides/slide29.xml" ContentType="application/vnd.openxmlformats-officedocument.presentationml.slide+xml"/>
  <Override PartName="/ppt/slides/slide31.xml" ContentType="application/vnd.openxmlformats-officedocument.presentationml.slide+xml"/>
  <Override PartName="/ppt/slides/slide9.xml" ContentType="application/vnd.openxmlformats-officedocument.presentationml.slide+xml"/>
  <Override PartName="/ppt/slides/slide6.xml" ContentType="application/vnd.openxmlformats-officedocument.presentationml.slide+xml"/>
  <Override PartName="/ppt/slides/slide30.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3.xml" ContentType="application/vnd.openxmlformats-officedocument.presentationml.notesSlide+xml"/>
  <Override PartName="/ppt/notesSlides/notesSlide21.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2.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18.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64" r:id="rId2"/>
    <p:sldId id="265" r:id="rId3"/>
    <p:sldId id="268" r:id="rId4"/>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56" r:id="rId27"/>
    <p:sldId id="257" r:id="rId28"/>
    <p:sldId id="258" r:id="rId29"/>
    <p:sldId id="259" r:id="rId30"/>
    <p:sldId id="260" r:id="rId31"/>
    <p:sldId id="261" r:id="rId32"/>
    <p:sldId id="262" r:id="rId33"/>
    <p:sldId id="263" r:id="rId34"/>
    <p:sldId id="266" r:id="rId35"/>
  </p:sldIdLst>
  <p:sldSz cx="9144000" cy="6858000" type="screen4x3"/>
  <p:notesSz cx="7010400" cy="93964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FAFE3"/>
    <a:srgbClr val="90A4E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97" autoAdjust="0"/>
    <p:restoredTop sz="94660"/>
  </p:normalViewPr>
  <p:slideViewPr>
    <p:cSldViewPr>
      <p:cViewPr varScale="1">
        <p:scale>
          <a:sx n="88" d="100"/>
          <a:sy n="88" d="100"/>
        </p:scale>
        <p:origin x="-51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2010" y="-90"/>
      </p:cViewPr>
      <p:guideLst>
        <p:guide orient="horz" pos="2960"/>
        <p:guide pos="2209"/>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9821"/>
          </a:xfrm>
          <a:prstGeom prst="rect">
            <a:avLst/>
          </a:prstGeom>
        </p:spPr>
        <p:txBody>
          <a:bodyPr vert="horz" lIns="93749" tIns="46875" rIns="93749" bIns="46875" rtlCol="0"/>
          <a:lstStyle>
            <a:lvl1pPr algn="l">
              <a:defRPr sz="1200"/>
            </a:lvl1pPr>
          </a:lstStyle>
          <a:p>
            <a:endParaRPr lang="en-US"/>
          </a:p>
        </p:txBody>
      </p:sp>
      <p:sp>
        <p:nvSpPr>
          <p:cNvPr id="3" name="Date Placeholder 2"/>
          <p:cNvSpPr>
            <a:spLocks noGrp="1"/>
          </p:cNvSpPr>
          <p:nvPr>
            <p:ph type="dt" idx="1"/>
          </p:nvPr>
        </p:nvSpPr>
        <p:spPr>
          <a:xfrm>
            <a:off x="3970939" y="0"/>
            <a:ext cx="3037840" cy="469821"/>
          </a:xfrm>
          <a:prstGeom prst="rect">
            <a:avLst/>
          </a:prstGeom>
        </p:spPr>
        <p:txBody>
          <a:bodyPr vert="horz" lIns="93749" tIns="46875" rIns="93749" bIns="46875" rtlCol="0"/>
          <a:lstStyle>
            <a:lvl1pPr algn="r">
              <a:defRPr sz="1200"/>
            </a:lvl1pPr>
          </a:lstStyle>
          <a:p>
            <a:fld id="{C829286D-2997-487B-B993-43794D3CE994}" type="datetimeFigureOut">
              <a:rPr lang="en-US" smtClean="0"/>
              <a:pPr/>
              <a:t>10/21/2011</a:t>
            </a:fld>
            <a:endParaRPr lang="en-US"/>
          </a:p>
        </p:txBody>
      </p:sp>
      <p:sp>
        <p:nvSpPr>
          <p:cNvPr id="4" name="Slide Image Placeholder 3"/>
          <p:cNvSpPr>
            <a:spLocks noGrp="1" noRot="1" noChangeAspect="1"/>
          </p:cNvSpPr>
          <p:nvPr>
            <p:ph type="sldImg" idx="2"/>
          </p:nvPr>
        </p:nvSpPr>
        <p:spPr>
          <a:xfrm>
            <a:off x="1157288" y="704850"/>
            <a:ext cx="4697412" cy="3522663"/>
          </a:xfrm>
          <a:prstGeom prst="rect">
            <a:avLst/>
          </a:prstGeom>
          <a:noFill/>
          <a:ln w="12700">
            <a:solidFill>
              <a:prstClr val="black"/>
            </a:solidFill>
          </a:ln>
        </p:spPr>
        <p:txBody>
          <a:bodyPr vert="horz" lIns="93749" tIns="46875" rIns="93749" bIns="46875" rtlCol="0" anchor="ctr"/>
          <a:lstStyle/>
          <a:p>
            <a:endParaRPr lang="en-US"/>
          </a:p>
        </p:txBody>
      </p:sp>
      <p:sp>
        <p:nvSpPr>
          <p:cNvPr id="5" name="Notes Placeholder 4"/>
          <p:cNvSpPr>
            <a:spLocks noGrp="1"/>
          </p:cNvSpPr>
          <p:nvPr>
            <p:ph type="body" sz="quarter" idx="3"/>
          </p:nvPr>
        </p:nvSpPr>
        <p:spPr>
          <a:xfrm>
            <a:off x="701041" y="4463296"/>
            <a:ext cx="5608320" cy="4228386"/>
          </a:xfrm>
          <a:prstGeom prst="rect">
            <a:avLst/>
          </a:prstGeom>
        </p:spPr>
        <p:txBody>
          <a:bodyPr vert="horz" lIns="93749" tIns="46875" rIns="93749" bIns="4687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924962"/>
            <a:ext cx="3037840" cy="469821"/>
          </a:xfrm>
          <a:prstGeom prst="rect">
            <a:avLst/>
          </a:prstGeom>
        </p:spPr>
        <p:txBody>
          <a:bodyPr vert="horz" lIns="93749" tIns="46875" rIns="93749" bIns="46875"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924962"/>
            <a:ext cx="3037840" cy="469821"/>
          </a:xfrm>
          <a:prstGeom prst="rect">
            <a:avLst/>
          </a:prstGeom>
        </p:spPr>
        <p:txBody>
          <a:bodyPr vert="horz" lIns="93749" tIns="46875" rIns="93749" bIns="46875" rtlCol="0" anchor="b"/>
          <a:lstStyle>
            <a:lvl1pPr algn="r">
              <a:defRPr sz="1200"/>
            </a:lvl1pPr>
          </a:lstStyle>
          <a:p>
            <a:fld id="{560FCA23-96C4-49CA-A9ED-54FF5EB9F90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60FCA23-96C4-49CA-A9ED-54FF5EB9F905}" type="slidenum">
              <a:rPr lang="en-US" smtClean="0"/>
              <a:pPr/>
              <a:t>4</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may not obligate or expend grant funds prior to the start date of the project.</a:t>
            </a:r>
          </a:p>
          <a:p>
            <a:r>
              <a:rPr lang="en-US" dirty="0" smtClean="0"/>
              <a:t>*You may not expend grant funds after the end date of the project UNLESS  the item/service you are paying for was properly obligated prior to the end date of the project.  Properly obligated means you have a contract in place, or a purchase order in hand.  You may then pay for those obligated expenditures for 60 days after the project end date.</a:t>
            </a:r>
            <a:endParaRPr lang="en-US" dirty="0"/>
          </a:p>
        </p:txBody>
      </p:sp>
      <p:sp>
        <p:nvSpPr>
          <p:cNvPr id="4" name="Slide Number Placeholder 3"/>
          <p:cNvSpPr>
            <a:spLocks noGrp="1"/>
          </p:cNvSpPr>
          <p:nvPr>
            <p:ph type="sldNum" sz="quarter" idx="10"/>
          </p:nvPr>
        </p:nvSpPr>
        <p:spPr/>
        <p:txBody>
          <a:bodyPr/>
          <a:lstStyle/>
          <a:p>
            <a:fld id="{560FCA23-96C4-49CA-A9ED-54FF5EB9F905}" type="slidenum">
              <a:rPr lang="en-US" smtClean="0"/>
              <a:pPr/>
              <a:t>13</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539750"/>
            <a:ext cx="4695825" cy="352266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60FCA23-96C4-49CA-A9ED-54FF5EB9F905}" type="slidenum">
              <a:rPr lang="en-US" smtClean="0"/>
              <a:pPr/>
              <a:t>15</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3738"/>
            <a:ext cx="4695825" cy="3521075"/>
          </a:xfrm>
        </p:spPr>
      </p:sp>
      <p:sp>
        <p:nvSpPr>
          <p:cNvPr id="3" name="Notes Placeholder 2"/>
          <p:cNvSpPr>
            <a:spLocks noGrp="1"/>
          </p:cNvSpPr>
          <p:nvPr>
            <p:ph type="body" idx="1"/>
          </p:nvPr>
        </p:nvSpPr>
        <p:spPr/>
        <p:txBody>
          <a:bodyPr>
            <a:normAutofit/>
          </a:bodyPr>
          <a:lstStyle/>
          <a:p>
            <a:r>
              <a:rPr lang="en-US" dirty="0" smtClean="0"/>
              <a:t>In the past, expenditures were reported cumulatively.  Subgrantees will now report periodic expenditures, i.e., on a quarterly report for period ending 6/30/11, only expenditures from 4/1/11 through 6/30/11 will be reported in the “Expenses Paid this Period” column.</a:t>
            </a:r>
          </a:p>
          <a:p>
            <a:endParaRPr lang="en-US" dirty="0" smtClean="0"/>
          </a:p>
          <a:p>
            <a:r>
              <a:rPr lang="en-US" dirty="0" smtClean="0"/>
              <a:t>The cumulative expenses column will be automatically populated with the sum of all periodic expenditures reported, including the most recent report.</a:t>
            </a:r>
          </a:p>
          <a:p>
            <a:endParaRPr lang="en-US" dirty="0" smtClean="0"/>
          </a:p>
          <a:p>
            <a:r>
              <a:rPr lang="en-US" dirty="0" smtClean="0"/>
              <a:t>The change to the Unpaid Obligations label was made to further clarify what amounts belong in that column.  Outstanding </a:t>
            </a:r>
            <a:r>
              <a:rPr lang="en-US" dirty="0" err="1" smtClean="0"/>
              <a:t>subgrantee</a:t>
            </a:r>
            <a:r>
              <a:rPr lang="en-US" dirty="0" smtClean="0"/>
              <a:t> obligations represent items</a:t>
            </a:r>
            <a:r>
              <a:rPr lang="en-US" baseline="0" dirty="0" smtClean="0"/>
              <a:t> such as purchase orders or invoices received but not yet paid.</a:t>
            </a:r>
            <a:endParaRPr lang="en-US" dirty="0" smtClean="0"/>
          </a:p>
          <a:p>
            <a:endParaRPr lang="en-US" dirty="0"/>
          </a:p>
        </p:txBody>
      </p:sp>
      <p:sp>
        <p:nvSpPr>
          <p:cNvPr id="4" name="Slide Number Placeholder 3"/>
          <p:cNvSpPr>
            <a:spLocks noGrp="1"/>
          </p:cNvSpPr>
          <p:nvPr>
            <p:ph type="sldNum" sz="quarter" idx="10"/>
          </p:nvPr>
        </p:nvSpPr>
        <p:spPr/>
        <p:txBody>
          <a:bodyPr/>
          <a:lstStyle/>
          <a:p>
            <a:fld id="{560FCA23-96C4-49CA-A9ED-54FF5EB9F905}" type="slidenum">
              <a:rPr lang="en-US" smtClean="0"/>
              <a:pPr/>
              <a:t>16</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743" y="4467148"/>
            <a:ext cx="5608320" cy="4228386"/>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60FCA23-96C4-49CA-A9ED-54FF5EB9F905}" type="slidenum">
              <a:rPr lang="en-US" smtClean="0"/>
              <a:pPr/>
              <a:t>17</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65991" y="4467146"/>
            <a:ext cx="5608320" cy="924237"/>
          </a:xfrm>
        </p:spPr>
        <p:txBody>
          <a:bodyPr>
            <a:normAutofit fontScale="77500" lnSpcReduction="20000"/>
          </a:bodyPr>
          <a:lstStyle/>
          <a:p>
            <a:pPr lvl="0"/>
            <a:r>
              <a:rPr lang="en-US" dirty="0" smtClean="0"/>
              <a:t>This is to ensure that expenditures are consistent with approved budgets.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60FCA23-96C4-49CA-A9ED-54FF5EB9F905}" type="slidenum">
              <a:rPr lang="en-US" smtClean="0"/>
              <a:pPr/>
              <a:t>18</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smtClean="0"/>
          </a:p>
          <a:p>
            <a:pPr lvl="0"/>
            <a:r>
              <a:rPr lang="en-US" dirty="0" smtClean="0"/>
              <a:t>Outstanding Subgrantee Obligations will function the same way.</a:t>
            </a:r>
          </a:p>
          <a:p>
            <a:endParaRPr lang="en-US" dirty="0"/>
          </a:p>
        </p:txBody>
      </p:sp>
      <p:sp>
        <p:nvSpPr>
          <p:cNvPr id="4" name="Slide Number Placeholder 3"/>
          <p:cNvSpPr>
            <a:spLocks noGrp="1"/>
          </p:cNvSpPr>
          <p:nvPr>
            <p:ph type="sldNum" sz="quarter" idx="10"/>
          </p:nvPr>
        </p:nvSpPr>
        <p:spPr/>
        <p:txBody>
          <a:bodyPr/>
          <a:lstStyle/>
          <a:p>
            <a:fld id="{560FCA23-96C4-49CA-A9ED-54FF5EB9F905}" type="slidenum">
              <a:rPr lang="en-US" smtClean="0"/>
              <a:pPr/>
              <a:t>19</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Details regarding the submission of back-up documentation is covered in the monitoring section of the presentation.</a:t>
            </a:r>
            <a:endParaRPr lang="en-US" dirty="0"/>
          </a:p>
        </p:txBody>
      </p:sp>
      <p:sp>
        <p:nvSpPr>
          <p:cNvPr id="4" name="Slide Number Placeholder 3"/>
          <p:cNvSpPr>
            <a:spLocks noGrp="1"/>
          </p:cNvSpPr>
          <p:nvPr>
            <p:ph type="sldNum" sz="quarter" idx="10"/>
          </p:nvPr>
        </p:nvSpPr>
        <p:spPr/>
        <p:txBody>
          <a:bodyPr/>
          <a:lstStyle/>
          <a:p>
            <a:fld id="{560FCA23-96C4-49CA-A9ED-54FF5EB9F905}" type="slidenum">
              <a:rPr lang="en-US" smtClean="0"/>
              <a:pPr/>
              <a:t>21</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60FCA23-96C4-49CA-A9ED-54FF5EB9F905}" type="slidenum">
              <a:rPr lang="en-US" smtClean="0"/>
              <a:pPr/>
              <a:t>22</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60FCA23-96C4-49CA-A9ED-54FF5EB9F905}" type="slidenum">
              <a:rPr lang="en-US" smtClean="0"/>
              <a:pPr/>
              <a:t>23</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Total project cost: Total project cost is the sum of the PCCD, project income and applicant's match funds. </a:t>
            </a:r>
          </a:p>
          <a:p>
            <a:r>
              <a:rPr lang="en-US" dirty="0" smtClean="0"/>
              <a:t>Scope</a:t>
            </a:r>
            <a:r>
              <a:rPr lang="en-US" baseline="0" dirty="0" smtClean="0"/>
              <a:t> or objective change: </a:t>
            </a:r>
            <a:r>
              <a:rPr lang="en-US" dirty="0" smtClean="0"/>
              <a:t>e.g., a change in the target population and/or services to be provided. Minor changes in a project are to be reported on the Quarterly Progress Report. </a:t>
            </a:r>
            <a:endParaRPr lang="en-US" dirty="0"/>
          </a:p>
        </p:txBody>
      </p:sp>
      <p:sp>
        <p:nvSpPr>
          <p:cNvPr id="4" name="Slide Number Placeholder 3"/>
          <p:cNvSpPr>
            <a:spLocks noGrp="1"/>
          </p:cNvSpPr>
          <p:nvPr>
            <p:ph type="sldNum" sz="quarter" idx="10"/>
          </p:nvPr>
        </p:nvSpPr>
        <p:spPr/>
        <p:txBody>
          <a:bodyPr/>
          <a:lstStyle/>
          <a:p>
            <a:fld id="{560FCA23-96C4-49CA-A9ED-54FF5EB9F905}" type="slidenum">
              <a:rPr lang="en-US" smtClean="0"/>
              <a:pPr/>
              <a:t>24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60FCA23-96C4-49CA-A9ED-54FF5EB9F905}" type="slidenum">
              <a:rPr lang="en-US" smtClean="0"/>
              <a:pPr/>
              <a:t>5</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60FCA23-96C4-49CA-A9ED-54FF5EB9F905}" type="slidenum">
              <a:rPr lang="en-US" smtClean="0"/>
              <a:pPr/>
              <a:t>26</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example, if the employee spends 20% of their time on the PCCD grant project, 20% on a different grant project and 60% of their time on agency activities; time and effort for all three areas must be included on the report</a:t>
            </a:r>
            <a:endParaRPr lang="en-US" dirty="0"/>
          </a:p>
        </p:txBody>
      </p:sp>
      <p:sp>
        <p:nvSpPr>
          <p:cNvPr id="4" name="Slide Number Placeholder 3"/>
          <p:cNvSpPr>
            <a:spLocks noGrp="1"/>
          </p:cNvSpPr>
          <p:nvPr>
            <p:ph type="sldNum" sz="quarter" idx="10"/>
          </p:nvPr>
        </p:nvSpPr>
        <p:spPr/>
        <p:txBody>
          <a:bodyPr/>
          <a:lstStyle/>
          <a:p>
            <a:fld id="{560FCA23-96C4-49CA-A9ED-54FF5EB9F905}" type="slidenum">
              <a:rPr lang="en-US" smtClean="0"/>
              <a:pPr/>
              <a:t>27</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60FCA23-96C4-49CA-A9ED-54FF5EB9F905}" type="slidenum">
              <a:rPr lang="en-US" smtClean="0"/>
              <a:pPr/>
              <a:t>28</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60FCA23-96C4-49CA-A9ED-54FF5EB9F905}" type="slidenum">
              <a:rPr lang="en-US" smtClean="0"/>
              <a:pPr/>
              <a:t>29</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60FCA23-96C4-49CA-A9ED-54FF5EB9F905}" type="slidenum">
              <a:rPr lang="en-US" smtClean="0"/>
              <a:pPr/>
              <a:t>30</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60FCA23-96C4-49CA-A9ED-54FF5EB9F905}" type="slidenum">
              <a:rPr lang="en-US" smtClean="0"/>
              <a:pPr/>
              <a:t>31</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60FCA23-96C4-49CA-A9ED-54FF5EB9F905}" type="slidenum">
              <a:rPr lang="en-US" smtClean="0"/>
              <a:pPr/>
              <a:t>32</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60FCA23-96C4-49CA-A9ED-54FF5EB9F905}" type="slidenum">
              <a:rPr lang="en-US" smtClean="0"/>
              <a:pPr/>
              <a:t>33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  Random Monitoring for quarter ending 6/30/11.  the ‘Category’ to be monitored is supplies.  Subgrantees would be contacted and required to submit   documentation  for all supplies purchased from 4/1/11 through 6/30/11.  </a:t>
            </a:r>
          </a:p>
          <a:p>
            <a:endParaRPr lang="en-US" dirty="0"/>
          </a:p>
          <a:p>
            <a:r>
              <a:rPr lang="en-US" dirty="0"/>
              <a:t> </a:t>
            </a:r>
          </a:p>
          <a:p>
            <a:pPr lvl="0"/>
            <a:r>
              <a:rPr lang="en-US" dirty="0"/>
              <a:t>A cover sheet must be submitted and include a listing of </a:t>
            </a:r>
            <a:r>
              <a:rPr lang="en-US" dirty="0" smtClean="0"/>
              <a:t>supplies </a:t>
            </a:r>
            <a:r>
              <a:rPr lang="en-US" dirty="0"/>
              <a:t>expenditures charged to the grant this quarter.</a:t>
            </a:r>
          </a:p>
          <a:p>
            <a:r>
              <a:rPr lang="en-US" dirty="0"/>
              <a:t> </a:t>
            </a:r>
          </a:p>
          <a:p>
            <a:pPr lvl="0"/>
            <a:r>
              <a:rPr lang="en-US" dirty="0"/>
              <a:t>Accounting system documentation clearly showing the amounts charged to the grant.  The accounting system documentation should match what is shown on the cover sheet and the back-up documentation.</a:t>
            </a:r>
          </a:p>
          <a:p>
            <a:r>
              <a:rPr lang="en-US" dirty="0"/>
              <a:t> </a:t>
            </a:r>
          </a:p>
          <a:p>
            <a:pPr lvl="0"/>
            <a:r>
              <a:rPr lang="en-US" dirty="0"/>
              <a:t>Back-up documentation </a:t>
            </a:r>
            <a:r>
              <a:rPr lang="en-US" dirty="0" smtClean="0"/>
              <a:t> (I.e. invoices) for </a:t>
            </a:r>
            <a:r>
              <a:rPr lang="en-US" dirty="0"/>
              <a:t>all </a:t>
            </a:r>
            <a:r>
              <a:rPr lang="en-US" dirty="0" smtClean="0"/>
              <a:t>supplies </a:t>
            </a:r>
            <a:r>
              <a:rPr lang="en-US" dirty="0"/>
              <a:t>category expenditures charged to the grant must be submitted.  The back-up documentation should match what is shown on the cover sheet and the accounting system documentation</a:t>
            </a:r>
            <a:r>
              <a:rPr lang="en-US" dirty="0" smtClean="0"/>
              <a:t>.</a:t>
            </a:r>
          </a:p>
          <a:p>
            <a:pPr lvl="0"/>
            <a:endParaRPr lang="en-US" dirty="0"/>
          </a:p>
          <a:p>
            <a:pPr lvl="0"/>
            <a:r>
              <a:rPr lang="en-US" dirty="0" smtClean="0"/>
              <a:t>All documents should be attached to your Egrants fiscal report.</a:t>
            </a:r>
          </a:p>
          <a:p>
            <a:pPr lvl="0"/>
            <a:endParaRPr lang="en-US" dirty="0"/>
          </a:p>
          <a:p>
            <a:pPr lvl="0"/>
            <a:r>
              <a:rPr lang="en-US" dirty="0" smtClean="0"/>
              <a:t>After review and approval of the documents submitted; the approval of your fiscal Report is your indication that the documents you provided were acceptable and reconcilable.  If a reimbursement payment is due – one will be processed.</a:t>
            </a:r>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560FCA23-96C4-49CA-A9ED-54FF5EB9F905}" type="slidenum">
              <a:rPr lang="en-US" smtClean="0"/>
              <a:pPr/>
              <a:t>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On-Site Monitoring is a federal requirement of all ARRA funds subgranted.   PCCD will be completing on-site fiscal monitoring in the future of grants across all of the state and federal funding streams.</a:t>
            </a:r>
          </a:p>
          <a:p>
            <a:endParaRPr lang="en-US" dirty="0"/>
          </a:p>
          <a:p>
            <a:r>
              <a:rPr lang="en-US" dirty="0" smtClean="0"/>
              <a:t>A monitoring is not intended to replace  or be the same as an audit.   However, if  issues are determined during the course of a monitoring visit; it could present a red flag that would require further action and possibly even in an audit being done – which could ultimately end with audit findings and disallowances of expenses.</a:t>
            </a:r>
            <a:endParaRPr lang="en-US" dirty="0"/>
          </a:p>
        </p:txBody>
      </p:sp>
      <p:sp>
        <p:nvSpPr>
          <p:cNvPr id="4" name="Slide Number Placeholder 3"/>
          <p:cNvSpPr>
            <a:spLocks noGrp="1"/>
          </p:cNvSpPr>
          <p:nvPr>
            <p:ph type="sldNum" sz="quarter" idx="10"/>
          </p:nvPr>
        </p:nvSpPr>
        <p:spPr/>
        <p:txBody>
          <a:bodyPr/>
          <a:lstStyle/>
          <a:p>
            <a:fld id="{560FCA23-96C4-49CA-A9ED-54FF5EB9F905}" type="slidenum">
              <a:rPr lang="en-US" smtClean="0"/>
              <a:pPr/>
              <a:t>7</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60FCA23-96C4-49CA-A9ED-54FF5EB9F905}" type="slidenum">
              <a:rPr lang="en-US" smtClean="0"/>
              <a:pPr/>
              <a:t>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60FCA23-96C4-49CA-A9ED-54FF5EB9F905}" type="slidenum">
              <a:rPr lang="en-US" smtClean="0"/>
              <a:pPr/>
              <a:t>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long as your accounting system can  separately identify receipts and expenditures of subgrant funds from all other receipts and expenditures of your organization  – you can be assured that  grant funds are not commingled with other funds of your organization.</a:t>
            </a:r>
          </a:p>
          <a:p>
            <a:endParaRPr lang="en-US" dirty="0"/>
          </a:p>
          <a:p>
            <a:r>
              <a:rPr lang="en-US" dirty="0" smtClean="0"/>
              <a:t>If your accounting system cannot do this – then you should set up a separate checking account solely for the PCCD grant funds.</a:t>
            </a:r>
            <a:endParaRPr lang="en-US" dirty="0"/>
          </a:p>
        </p:txBody>
      </p:sp>
      <p:sp>
        <p:nvSpPr>
          <p:cNvPr id="4" name="Slide Number Placeholder 3"/>
          <p:cNvSpPr>
            <a:spLocks noGrp="1"/>
          </p:cNvSpPr>
          <p:nvPr>
            <p:ph type="sldNum" sz="quarter" idx="10"/>
          </p:nvPr>
        </p:nvSpPr>
        <p:spPr/>
        <p:txBody>
          <a:bodyPr/>
          <a:lstStyle/>
          <a:p>
            <a:fld id="{560FCA23-96C4-49CA-A9ED-54FF5EB9F905}" type="slidenum">
              <a:rPr lang="en-US" smtClean="0"/>
              <a:pPr/>
              <a:t>10</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60FCA23-96C4-49CA-A9ED-54FF5EB9F905}" type="slidenum">
              <a:rPr lang="en-US" smtClean="0"/>
              <a:pPr/>
              <a:t>11</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60FCA23-96C4-49CA-A9ED-54FF5EB9F905}" type="slidenum">
              <a:rPr lang="en-US" smtClean="0"/>
              <a:pPr/>
              <a:t>12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ECFB6C-BAE8-4955-9B15-55CA02B18265}" type="datetimeFigureOut">
              <a:rPr lang="en-US" smtClean="0"/>
              <a:pPr/>
              <a:t>10/21/2011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B00D9C-5A19-4F59-A9C8-BF69199A1BE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ECFB6C-BAE8-4955-9B15-55CA02B18265}" type="datetimeFigureOut">
              <a:rPr lang="en-US" smtClean="0"/>
              <a:pPr/>
              <a:t>10/21/2011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B00D9C-5A19-4F59-A9C8-BF69199A1BE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ECFB6C-BAE8-4955-9B15-55CA02B18265}" type="datetimeFigureOut">
              <a:rPr lang="en-US" smtClean="0"/>
              <a:pPr/>
              <a:t>10/21/2011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B00D9C-5A19-4F59-A9C8-BF69199A1BE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ECFB6C-BAE8-4955-9B15-55CA02B18265}" type="datetimeFigureOut">
              <a:rPr lang="en-US" smtClean="0"/>
              <a:pPr/>
              <a:t>10/21/2011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B00D9C-5A19-4F59-A9C8-BF69199A1BE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ECFB6C-BAE8-4955-9B15-55CA02B18265}" type="datetimeFigureOut">
              <a:rPr lang="en-US" smtClean="0"/>
              <a:pPr/>
              <a:t>10/21/2011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B00D9C-5A19-4F59-A9C8-BF69199A1BE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ECFB6C-BAE8-4955-9B15-55CA02B18265}" type="datetimeFigureOut">
              <a:rPr lang="en-US" smtClean="0"/>
              <a:pPr/>
              <a:t>10/21/2011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B00D9C-5A19-4F59-A9C8-BF69199A1BE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ECFB6C-BAE8-4955-9B15-55CA02B18265}" type="datetimeFigureOut">
              <a:rPr lang="en-US" smtClean="0"/>
              <a:pPr/>
              <a:t>10/21/2011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B00D9C-5A19-4F59-A9C8-BF69199A1BE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ECFB6C-BAE8-4955-9B15-55CA02B18265}" type="datetimeFigureOut">
              <a:rPr lang="en-US" smtClean="0"/>
              <a:pPr/>
              <a:t>10/21/2011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B00D9C-5A19-4F59-A9C8-BF69199A1BE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ECFB6C-BAE8-4955-9B15-55CA02B18265}" type="datetimeFigureOut">
              <a:rPr lang="en-US" smtClean="0"/>
              <a:pPr/>
              <a:t>10/21/2011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B00D9C-5A19-4F59-A9C8-BF69199A1BE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ECFB6C-BAE8-4955-9B15-55CA02B18265}" type="datetimeFigureOut">
              <a:rPr lang="en-US" smtClean="0"/>
              <a:pPr/>
              <a:t>10/21/2011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B00D9C-5A19-4F59-A9C8-BF69199A1BE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ECFB6C-BAE8-4955-9B15-55CA02B18265}" type="datetimeFigureOut">
              <a:rPr lang="en-US" smtClean="0"/>
              <a:pPr/>
              <a:t>10/21/2011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B00D9C-5A19-4F59-A9C8-BF69199A1BE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ECFB6C-BAE8-4955-9B15-55CA02B18265}" type="datetimeFigureOut">
              <a:rPr lang="en-US" smtClean="0"/>
              <a:pPr/>
              <a:t>10/21/2011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B00D9C-5A19-4F59-A9C8-BF69199A1BE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ojp.usdoj.gov/" TargetMode="External"/><Relationship Id="rId2" Type="http://schemas.openxmlformats.org/officeDocument/2006/relationships/hyperlink" Target="http://www.pccd.state.pa.us/" TargetMode="External"/><Relationship Id="rId1" Type="http://schemas.openxmlformats.org/officeDocument/2006/relationships/slideLayout" Target="../slideLayouts/slideLayout2.xml"/><Relationship Id="rId4" Type="http://schemas.openxmlformats.org/officeDocument/2006/relationships/hyperlink" Target="mailto:ra-pccdgrantsmgmt@pa.gov"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143000"/>
          </a:xfrm>
        </p:spPr>
        <p:txBody>
          <a:bodyPr>
            <a:normAutofit/>
          </a:bodyPr>
          <a:lstStyle/>
          <a:p>
            <a:r>
              <a:rPr lang="en-US" dirty="0" smtClean="0"/>
              <a:t>Grant Management Webinar</a:t>
            </a:r>
            <a:endParaRPr lang="en-US" dirty="0"/>
          </a:p>
        </p:txBody>
      </p:sp>
      <p:sp>
        <p:nvSpPr>
          <p:cNvPr id="3" name="Content Placeholder 2"/>
          <p:cNvSpPr>
            <a:spLocks noGrp="1"/>
          </p:cNvSpPr>
          <p:nvPr>
            <p:ph idx="1"/>
          </p:nvPr>
        </p:nvSpPr>
        <p:spPr>
          <a:xfrm>
            <a:off x="457200" y="2590800"/>
            <a:ext cx="8229600" cy="3535363"/>
          </a:xfrm>
        </p:spPr>
        <p:txBody>
          <a:bodyPr/>
          <a:lstStyle/>
          <a:p>
            <a:pPr>
              <a:buNone/>
            </a:pPr>
            <a:r>
              <a:rPr lang="en-US" dirty="0" smtClean="0"/>
              <a:t>Presenters</a:t>
            </a:r>
          </a:p>
          <a:p>
            <a:pPr lvl="1"/>
            <a:r>
              <a:rPr lang="en-US" dirty="0" smtClean="0"/>
              <a:t>Karla Freeman</a:t>
            </a:r>
          </a:p>
          <a:p>
            <a:pPr lvl="1"/>
            <a:r>
              <a:rPr lang="en-US" dirty="0" smtClean="0"/>
              <a:t>Beth Romero</a:t>
            </a:r>
          </a:p>
          <a:p>
            <a:pPr lvl="1"/>
            <a:r>
              <a:rPr lang="en-US" dirty="0" smtClean="0"/>
              <a:t>Chris Epoca</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143000"/>
          </a:xfrm>
        </p:spPr>
        <p:txBody>
          <a:bodyPr/>
          <a:lstStyle/>
          <a:p>
            <a:r>
              <a:rPr lang="en-US" dirty="0" smtClean="0"/>
              <a:t>Monitoring - continued</a:t>
            </a:r>
            <a:endParaRPr lang="en-US" dirty="0"/>
          </a:p>
        </p:txBody>
      </p:sp>
      <p:sp>
        <p:nvSpPr>
          <p:cNvPr id="3" name="Content Placeholder 2"/>
          <p:cNvSpPr>
            <a:spLocks noGrp="1"/>
          </p:cNvSpPr>
          <p:nvPr>
            <p:ph idx="1"/>
          </p:nvPr>
        </p:nvSpPr>
        <p:spPr>
          <a:xfrm>
            <a:off x="457200" y="2057400"/>
            <a:ext cx="8229600" cy="4525963"/>
          </a:xfrm>
        </p:spPr>
        <p:txBody>
          <a:bodyPr/>
          <a:lstStyle/>
          <a:p>
            <a:pPr>
              <a:buNone/>
            </a:pPr>
            <a:r>
              <a:rPr lang="en-US" dirty="0" smtClean="0"/>
              <a:t>    </a:t>
            </a:r>
            <a:r>
              <a:rPr lang="en-US" u="sng" dirty="0" smtClean="0"/>
              <a:t>Keys to the successful outcome of a monitoring by PCCD:</a:t>
            </a:r>
          </a:p>
          <a:p>
            <a:pPr>
              <a:buNone/>
            </a:pPr>
            <a:endParaRPr lang="en-US" dirty="0" smtClean="0"/>
          </a:p>
          <a:p>
            <a:r>
              <a:rPr lang="en-US" dirty="0" smtClean="0"/>
              <a:t>Make sure that your accounting system can separately identify receipts and expenditures of subgrant funds from ALL other receipts and expenditures of your organization.</a:t>
            </a:r>
          </a:p>
          <a:p>
            <a:endParaRPr lang="en-US" dirty="0" smtClean="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dirty="0" smtClean="0"/>
              <a:t>Monitoring - continued</a:t>
            </a:r>
            <a:endParaRPr lang="en-US" dirty="0"/>
          </a:p>
        </p:txBody>
      </p:sp>
      <p:sp>
        <p:nvSpPr>
          <p:cNvPr id="3" name="Content Placeholder 2"/>
          <p:cNvSpPr>
            <a:spLocks noGrp="1"/>
          </p:cNvSpPr>
          <p:nvPr>
            <p:ph idx="1"/>
          </p:nvPr>
        </p:nvSpPr>
        <p:spPr>
          <a:xfrm>
            <a:off x="457200" y="1828800"/>
            <a:ext cx="8229600" cy="4525963"/>
          </a:xfrm>
        </p:spPr>
        <p:txBody>
          <a:bodyPr/>
          <a:lstStyle/>
          <a:p>
            <a:r>
              <a:rPr lang="en-US" dirty="0" smtClean="0"/>
              <a:t>Set up a file for your PCCD subgrant and keep  documentation supporting all grant project transactions including:</a:t>
            </a:r>
          </a:p>
          <a:p>
            <a:pPr lvl="3">
              <a:buFont typeface="Wingdings" pitchFamily="2" charset="2"/>
              <a:buChar char="ü"/>
            </a:pPr>
            <a:r>
              <a:rPr lang="en-US" dirty="0" smtClean="0"/>
              <a:t>Purchase Orders</a:t>
            </a:r>
          </a:p>
          <a:p>
            <a:pPr lvl="3">
              <a:buFont typeface="Wingdings" pitchFamily="2" charset="2"/>
              <a:buChar char="ü"/>
            </a:pPr>
            <a:r>
              <a:rPr lang="en-US" dirty="0" smtClean="0"/>
              <a:t>Receiving Records</a:t>
            </a:r>
          </a:p>
          <a:p>
            <a:pPr lvl="3">
              <a:buFont typeface="Wingdings" pitchFamily="2" charset="2"/>
              <a:buChar char="ü"/>
            </a:pPr>
            <a:r>
              <a:rPr lang="en-US" dirty="0" smtClean="0"/>
              <a:t>Paid Invoices</a:t>
            </a:r>
          </a:p>
          <a:p>
            <a:pPr lvl="3">
              <a:buFont typeface="Wingdings" pitchFamily="2" charset="2"/>
              <a:buChar char="ü"/>
            </a:pPr>
            <a:r>
              <a:rPr lang="en-US" dirty="0" smtClean="0"/>
              <a:t>Cancelled Checks</a:t>
            </a:r>
          </a:p>
          <a:p>
            <a:pPr lvl="3">
              <a:buFont typeface="Wingdings" pitchFamily="2" charset="2"/>
              <a:buChar char="ü"/>
            </a:pPr>
            <a:r>
              <a:rPr lang="en-US" dirty="0" smtClean="0"/>
              <a:t>Personnel Payroll, Time &amp; Attendance Records</a:t>
            </a:r>
          </a:p>
          <a:p>
            <a:pPr lvl="3">
              <a:buFont typeface="Wingdings" pitchFamily="2" charset="2"/>
              <a:buChar char="ü"/>
            </a:pPr>
            <a:r>
              <a:rPr lang="en-US" dirty="0" smtClean="0"/>
              <a:t>Documents from a competitive bid process</a:t>
            </a:r>
          </a:p>
          <a:p>
            <a:pPr lvl="3">
              <a:buFont typeface="Wingdings" pitchFamily="2" charset="2"/>
              <a:buChar char="ü"/>
            </a:pPr>
            <a:r>
              <a:rPr lang="en-US" dirty="0" smtClean="0"/>
              <a:t>Any other evidence to support grant expenditures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dirty="0" smtClean="0"/>
              <a:t>Monitoring - continued</a:t>
            </a:r>
            <a:endParaRPr lang="en-US" dirty="0"/>
          </a:p>
        </p:txBody>
      </p:sp>
      <p:sp>
        <p:nvSpPr>
          <p:cNvPr id="3" name="Content Placeholder 2"/>
          <p:cNvSpPr>
            <a:spLocks noGrp="1"/>
          </p:cNvSpPr>
          <p:nvPr>
            <p:ph idx="1"/>
          </p:nvPr>
        </p:nvSpPr>
        <p:spPr>
          <a:xfrm>
            <a:off x="457200" y="1905000"/>
            <a:ext cx="8229600" cy="4525963"/>
          </a:xfrm>
        </p:spPr>
        <p:txBody>
          <a:bodyPr>
            <a:normAutofit lnSpcReduction="10000"/>
          </a:bodyPr>
          <a:lstStyle/>
          <a:p>
            <a:r>
              <a:rPr lang="en-US" dirty="0" smtClean="0"/>
              <a:t>Vendor Invoices that are received from your vendors/subcontractors involved in the subgrant project should include at a minimum the following:</a:t>
            </a:r>
          </a:p>
          <a:p>
            <a:pPr lvl="3">
              <a:buFont typeface="Wingdings" pitchFamily="2" charset="2"/>
              <a:buChar char="ü"/>
            </a:pPr>
            <a:r>
              <a:rPr lang="en-US" dirty="0" smtClean="0"/>
              <a:t>Payee</a:t>
            </a:r>
          </a:p>
          <a:p>
            <a:pPr lvl="3">
              <a:buFont typeface="Wingdings" pitchFamily="2" charset="2"/>
              <a:buChar char="ü"/>
            </a:pPr>
            <a:r>
              <a:rPr lang="en-US" dirty="0" smtClean="0"/>
              <a:t>Invoice Date</a:t>
            </a:r>
          </a:p>
          <a:p>
            <a:pPr lvl="3">
              <a:buFont typeface="Wingdings" pitchFamily="2" charset="2"/>
              <a:buChar char="ü"/>
            </a:pPr>
            <a:r>
              <a:rPr lang="en-US" dirty="0" smtClean="0"/>
              <a:t>Invoice Number</a:t>
            </a:r>
          </a:p>
          <a:p>
            <a:pPr lvl="3">
              <a:buFont typeface="Wingdings" pitchFamily="2" charset="2"/>
              <a:buChar char="ü"/>
            </a:pPr>
            <a:r>
              <a:rPr lang="en-US" dirty="0" smtClean="0"/>
              <a:t>Description of each product or service provided</a:t>
            </a:r>
          </a:p>
          <a:p>
            <a:pPr lvl="3">
              <a:buFont typeface="Wingdings" pitchFamily="2" charset="2"/>
              <a:buChar char="ü"/>
            </a:pPr>
            <a:r>
              <a:rPr lang="en-US" dirty="0" smtClean="0"/>
              <a:t>Unit price of each product or service provided</a:t>
            </a:r>
          </a:p>
          <a:p>
            <a:pPr lvl="3">
              <a:buFont typeface="Wingdings" pitchFamily="2" charset="2"/>
              <a:buChar char="ü"/>
            </a:pPr>
            <a:r>
              <a:rPr lang="en-US" dirty="0" smtClean="0"/>
              <a:t>Total amount for each product or service</a:t>
            </a:r>
          </a:p>
          <a:p>
            <a:pPr lvl="3">
              <a:buFont typeface="Wingdings" pitchFamily="2" charset="2"/>
              <a:buChar char="ü"/>
            </a:pPr>
            <a:r>
              <a:rPr lang="en-US" dirty="0" smtClean="0"/>
              <a:t>Total Invoice amount</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dirty="0" smtClean="0"/>
              <a:t>Monitoring - continued</a:t>
            </a:r>
            <a:endParaRPr lang="en-US" dirty="0"/>
          </a:p>
        </p:txBody>
      </p:sp>
      <p:sp>
        <p:nvSpPr>
          <p:cNvPr id="3" name="Content Placeholder 2"/>
          <p:cNvSpPr>
            <a:spLocks noGrp="1"/>
          </p:cNvSpPr>
          <p:nvPr>
            <p:ph idx="1"/>
          </p:nvPr>
        </p:nvSpPr>
        <p:spPr>
          <a:xfrm>
            <a:off x="457200" y="1981200"/>
            <a:ext cx="8229600" cy="4525963"/>
          </a:xfrm>
        </p:spPr>
        <p:txBody>
          <a:bodyPr>
            <a:normAutofit/>
          </a:bodyPr>
          <a:lstStyle/>
          <a:p>
            <a:pPr>
              <a:buNone/>
            </a:pPr>
            <a:r>
              <a:rPr lang="en-US" u="sng" dirty="0" smtClean="0"/>
              <a:t>Be sure that you comply with PCCD guidelines for grant administration:</a:t>
            </a:r>
          </a:p>
          <a:p>
            <a:pPr>
              <a:buNone/>
            </a:pPr>
            <a:endParaRPr lang="en-US" dirty="0" smtClean="0"/>
          </a:p>
          <a:p>
            <a:r>
              <a:rPr lang="en-US" dirty="0" smtClean="0"/>
              <a:t>All expenditures must take place within the project period.  </a:t>
            </a:r>
          </a:p>
          <a:p>
            <a:endParaRPr lang="en-US" dirty="0" smtClean="0"/>
          </a:p>
          <a:p>
            <a:r>
              <a:rPr lang="en-US" dirty="0" smtClean="0"/>
              <a:t>All contracted services must take place within the project period.</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229600" cy="1143000"/>
          </a:xfrm>
        </p:spPr>
        <p:txBody>
          <a:bodyPr/>
          <a:lstStyle/>
          <a:p>
            <a:r>
              <a:rPr lang="en-US" dirty="0" smtClean="0"/>
              <a:t>Egrants Fiscal Reports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7924800" cy="944562"/>
          </a:xfrm>
        </p:spPr>
        <p:txBody>
          <a:bodyPr/>
          <a:lstStyle/>
          <a:p>
            <a:r>
              <a:rPr lang="en-US" dirty="0" smtClean="0"/>
              <a:t>Egrants Fiscal Reports</a:t>
            </a:r>
            <a:endParaRPr lang="en-US" dirty="0"/>
          </a:p>
        </p:txBody>
      </p:sp>
      <p:sp>
        <p:nvSpPr>
          <p:cNvPr id="3" name="Content Placeholder 2"/>
          <p:cNvSpPr>
            <a:spLocks noGrp="1"/>
          </p:cNvSpPr>
          <p:nvPr>
            <p:ph idx="1"/>
          </p:nvPr>
        </p:nvSpPr>
        <p:spPr>
          <a:xfrm>
            <a:off x="457200" y="1828800"/>
            <a:ext cx="8229600" cy="4525963"/>
          </a:xfrm>
        </p:spPr>
        <p:txBody>
          <a:bodyPr>
            <a:normAutofit fontScale="62500" lnSpcReduction="20000"/>
          </a:bodyPr>
          <a:lstStyle/>
          <a:p>
            <a:pPr>
              <a:buNone/>
            </a:pPr>
            <a:r>
              <a:rPr lang="en-US" dirty="0" smtClean="0"/>
              <a:t>	Several changes have been made to the Egrants fiscal report to help ensure accurate reporting and to support PCCD’s ongoing monitoring efforts.</a:t>
            </a:r>
          </a:p>
          <a:p>
            <a:pPr>
              <a:buNone/>
            </a:pPr>
            <a:endParaRPr lang="en-US" dirty="0" smtClean="0"/>
          </a:p>
          <a:p>
            <a:pPr lvl="0"/>
            <a:r>
              <a:rPr lang="en-US" dirty="0" smtClean="0"/>
              <a:t>A new column, “Expenses Paid this Period” has been added for subgrantees to input their quarterly expenses.</a:t>
            </a:r>
          </a:p>
          <a:p>
            <a:pPr lvl="0"/>
            <a:r>
              <a:rPr lang="en-US" dirty="0" smtClean="0"/>
              <a:t>The column formerly labeled “expenditures to date” is now labeled Cumulative expenses. </a:t>
            </a:r>
          </a:p>
          <a:p>
            <a:pPr lvl="0"/>
            <a:r>
              <a:rPr lang="en-US" dirty="0" smtClean="0"/>
              <a:t>The column previously labeled  “unpaid obligations” has been changed to “Outstanding Subgrantee Obligations”.  </a:t>
            </a:r>
          </a:p>
          <a:p>
            <a:pPr lvl="0"/>
            <a:r>
              <a:rPr lang="en-US" dirty="0" smtClean="0"/>
              <a:t>A Budgetary Variance column has been added to the section that contains information by category. This column will display any positive percentage variance between the approved budget category amount and expenditures reported.  A variance of more the 10% of the total project cost requires a Project Modification Request.</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7162800" cy="1143000"/>
          </a:xfrm>
        </p:spPr>
        <p:txBody>
          <a:bodyPr/>
          <a:lstStyle/>
          <a:p>
            <a:r>
              <a:rPr lang="en-US" dirty="0" smtClean="0"/>
              <a:t>Fiscal Reports - continued</a:t>
            </a:r>
            <a:endParaRPr lang="en-US" dirty="0"/>
          </a:p>
        </p:txBody>
      </p:sp>
      <p:sp>
        <p:nvSpPr>
          <p:cNvPr id="11" name="Down Arrow 10"/>
          <p:cNvSpPr/>
          <p:nvPr/>
        </p:nvSpPr>
        <p:spPr>
          <a:xfrm>
            <a:off x="3886200" y="1524000"/>
            <a:ext cx="228600" cy="533400"/>
          </a:xfrm>
          <a:prstGeom prst="downArrow">
            <a:avLst>
              <a:gd name="adj1" fmla="val 50000"/>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4724400" y="1524000"/>
            <a:ext cx="228600" cy="533400"/>
          </a:xfrm>
          <a:prstGeom prst="downArrow">
            <a:avLst>
              <a:gd name="adj1" fmla="val 50000"/>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Grp="1" noChangeAspect="1" noChangeArrowheads="1"/>
          </p:cNvPicPr>
          <p:nvPr>
            <p:ph idx="1"/>
          </p:nvPr>
        </p:nvPicPr>
        <p:blipFill>
          <a:blip r:embed="rId3" cstate="print"/>
          <a:srcRect/>
          <a:stretch>
            <a:fillRect/>
          </a:stretch>
        </p:blipFill>
        <p:spPr bwMode="auto">
          <a:xfrm>
            <a:off x="691092" y="1093788"/>
            <a:ext cx="7081308" cy="53109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001000" cy="944562"/>
          </a:xfrm>
        </p:spPr>
        <p:txBody>
          <a:bodyPr>
            <a:normAutofit/>
          </a:bodyPr>
          <a:lstStyle/>
          <a:p>
            <a:r>
              <a:rPr lang="en-US" dirty="0" smtClean="0"/>
              <a:t>Fiscal Reports - continued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PCCD has modified the Egrants fiscal report to allow grantees to include line item expenditure detail.</a:t>
            </a:r>
          </a:p>
          <a:p>
            <a:pPr lvl="0"/>
            <a:r>
              <a:rPr lang="en-US" dirty="0" smtClean="0"/>
              <a:t>Currently expenditures by category are entered as an aggregate of all expenses within each category.</a:t>
            </a:r>
          </a:p>
          <a:p>
            <a:pPr lvl="0"/>
            <a:r>
              <a:rPr lang="en-US" dirty="0" smtClean="0"/>
              <a:t>The new report will require that line item expenditures within each category be reported separately.</a:t>
            </a:r>
          </a:p>
          <a:p>
            <a:pPr lvl="0"/>
            <a:r>
              <a:rPr lang="en-US" dirty="0" smtClean="0"/>
              <a:t>PCCD will be phasing in line item detail reporting over time.</a:t>
            </a:r>
          </a:p>
          <a:p>
            <a:endParaRPr lang="en-US" dirty="0" smtClean="0"/>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304800"/>
            <a:ext cx="5791200" cy="762000"/>
          </a:xfrm>
        </p:spPr>
        <p:txBody>
          <a:bodyPr>
            <a:normAutofit fontScale="90000"/>
          </a:bodyPr>
          <a:lstStyle/>
          <a:p>
            <a:r>
              <a:rPr lang="en-US" dirty="0" smtClean="0"/>
              <a:t>Fiscal Reports - continued</a:t>
            </a:r>
            <a:endParaRPr lang="en-US" dirty="0"/>
          </a:p>
        </p:txBody>
      </p:sp>
      <p:sp>
        <p:nvSpPr>
          <p:cNvPr id="8" name="Content Placeholder 7"/>
          <p:cNvSpPr>
            <a:spLocks noGrp="1"/>
          </p:cNvSpPr>
          <p:nvPr>
            <p:ph sz="half" idx="2"/>
          </p:nvPr>
        </p:nvSpPr>
        <p:spPr>
          <a:xfrm>
            <a:off x="6324600" y="1676401"/>
            <a:ext cx="2514600" cy="2971799"/>
          </a:xfrm>
        </p:spPr>
        <p:txBody>
          <a:bodyPr>
            <a:normAutofit fontScale="92500"/>
          </a:bodyPr>
          <a:lstStyle/>
          <a:p>
            <a:r>
              <a:rPr lang="en-US" dirty="0" smtClean="0"/>
              <a:t>If detailed line item reporting is required, the budget categories will appear as links.</a:t>
            </a:r>
          </a:p>
          <a:p>
            <a:endParaRPr lang="en-US" dirty="0"/>
          </a:p>
        </p:txBody>
      </p:sp>
      <p:sp>
        <p:nvSpPr>
          <p:cNvPr id="18" name="Right Arrow 17"/>
          <p:cNvSpPr/>
          <p:nvPr/>
        </p:nvSpPr>
        <p:spPr>
          <a:xfrm rot="9092615">
            <a:off x="1518562" y="2636448"/>
            <a:ext cx="540403" cy="114205"/>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0000"/>
              </a:solidFill>
            </a:endParaRPr>
          </a:p>
          <a:p>
            <a:pPr algn="ctr"/>
            <a:endParaRPr lang="en-US" dirty="0">
              <a:solidFill>
                <a:srgbClr val="FF0000"/>
              </a:solidFill>
            </a:endParaRPr>
          </a:p>
        </p:txBody>
      </p:sp>
      <p:pic>
        <p:nvPicPr>
          <p:cNvPr id="32785" name="Picture 17"/>
          <p:cNvPicPr>
            <a:picLocks noGrp="1" noChangeAspect="1" noChangeArrowheads="1"/>
          </p:cNvPicPr>
          <p:nvPr>
            <p:ph sz="half" idx="1"/>
          </p:nvPr>
        </p:nvPicPr>
        <p:blipFill>
          <a:blip r:embed="rId3" cstate="print"/>
          <a:srcRect/>
          <a:stretch>
            <a:fillRect/>
          </a:stretch>
        </p:blipFill>
        <p:spPr bwMode="auto">
          <a:xfrm>
            <a:off x="101600" y="1295400"/>
            <a:ext cx="6197600" cy="4648200"/>
          </a:xfrm>
          <a:prstGeom prst="rect">
            <a:avLst/>
          </a:prstGeom>
          <a:noFill/>
          <a:ln w="9525">
            <a:noFill/>
            <a:miter lim="800000"/>
            <a:headEnd/>
            <a:tailEnd/>
          </a:ln>
        </p:spPr>
      </p:pic>
      <p:sp>
        <p:nvSpPr>
          <p:cNvPr id="22" name="Left Arrow 21"/>
          <p:cNvSpPr/>
          <p:nvPr/>
        </p:nvSpPr>
        <p:spPr>
          <a:xfrm rot="19941591" flipV="1">
            <a:off x="1303558" y="2871054"/>
            <a:ext cx="443004" cy="13500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381000"/>
            <a:ext cx="6248400" cy="990600"/>
          </a:xfrm>
        </p:spPr>
        <p:txBody>
          <a:bodyPr>
            <a:noAutofit/>
          </a:bodyPr>
          <a:lstStyle/>
          <a:p>
            <a:r>
              <a:rPr lang="en-US" dirty="0" smtClean="0"/>
              <a:t>Fiscal Reports – continued</a:t>
            </a:r>
            <a:endParaRPr lang="en-US" dirty="0"/>
          </a:p>
        </p:txBody>
      </p:sp>
      <p:sp>
        <p:nvSpPr>
          <p:cNvPr id="5" name="Content Placeholder 4"/>
          <p:cNvSpPr>
            <a:spLocks noGrp="1"/>
          </p:cNvSpPr>
          <p:nvPr>
            <p:ph sz="half" idx="2"/>
          </p:nvPr>
        </p:nvSpPr>
        <p:spPr>
          <a:xfrm>
            <a:off x="5562600" y="2286000"/>
            <a:ext cx="3276600" cy="3048000"/>
          </a:xfrm>
        </p:spPr>
        <p:txBody>
          <a:bodyPr>
            <a:normAutofit lnSpcReduction="10000"/>
          </a:bodyPr>
          <a:lstStyle/>
          <a:p>
            <a:r>
              <a:rPr lang="en-US" dirty="0" smtClean="0"/>
              <a:t>Selecting a category link will open the line item details that correspond with the approved subgrant budget.</a:t>
            </a:r>
          </a:p>
        </p:txBody>
      </p:sp>
      <p:pic>
        <p:nvPicPr>
          <p:cNvPr id="2050" name="Picture 2"/>
          <p:cNvPicPr>
            <a:picLocks noChangeAspect="1" noChangeArrowheads="1"/>
          </p:cNvPicPr>
          <p:nvPr/>
        </p:nvPicPr>
        <p:blipFill>
          <a:blip r:embed="rId3" cstate="print"/>
          <a:srcRect l="4167" t="19444" r="22222" b="4630"/>
          <a:stretch>
            <a:fillRect/>
          </a:stretch>
        </p:blipFill>
        <p:spPr bwMode="auto">
          <a:xfrm>
            <a:off x="228600" y="1676400"/>
            <a:ext cx="5319132"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lstStyle/>
          <a:p>
            <a:r>
              <a:rPr lang="en-US" dirty="0" smtClean="0"/>
              <a:t>Grant Management Webinar</a:t>
            </a:r>
            <a:endParaRPr lang="en-US" dirty="0"/>
          </a:p>
        </p:txBody>
      </p:sp>
      <p:sp>
        <p:nvSpPr>
          <p:cNvPr id="3" name="Content Placeholder 2"/>
          <p:cNvSpPr>
            <a:spLocks noGrp="1"/>
          </p:cNvSpPr>
          <p:nvPr>
            <p:ph idx="1"/>
          </p:nvPr>
        </p:nvSpPr>
        <p:spPr>
          <a:xfrm>
            <a:off x="457200" y="2057400"/>
            <a:ext cx="8229600" cy="4068763"/>
          </a:xfrm>
        </p:spPr>
        <p:txBody>
          <a:bodyPr/>
          <a:lstStyle/>
          <a:p>
            <a:r>
              <a:rPr lang="en-US" dirty="0" smtClean="0"/>
              <a:t>Fiscal Accountability</a:t>
            </a:r>
          </a:p>
          <a:p>
            <a:pPr>
              <a:buNone/>
            </a:pPr>
            <a:endParaRPr lang="en-US" dirty="0" smtClean="0"/>
          </a:p>
          <a:p>
            <a:r>
              <a:rPr lang="en-US" dirty="0" smtClean="0"/>
              <a:t>Fiscal Reports</a:t>
            </a:r>
          </a:p>
          <a:p>
            <a:pPr>
              <a:buNone/>
            </a:pPr>
            <a:endParaRPr lang="en-US" dirty="0" smtClean="0"/>
          </a:p>
          <a:p>
            <a:r>
              <a:rPr lang="en-US" dirty="0" smtClean="0"/>
              <a:t>Time and Effort Reports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5800"/>
            <a:ext cx="7696200" cy="685800"/>
          </a:xfrm>
        </p:spPr>
        <p:txBody>
          <a:bodyPr>
            <a:normAutofit fontScale="90000"/>
          </a:bodyPr>
          <a:lstStyle/>
          <a:p>
            <a:r>
              <a:rPr lang="en-US" dirty="0" smtClean="0"/>
              <a:t>Fiscal Reports – continued </a:t>
            </a:r>
            <a:endParaRPr lang="en-US" dirty="0"/>
          </a:p>
        </p:txBody>
      </p:sp>
      <p:sp>
        <p:nvSpPr>
          <p:cNvPr id="4" name="Content Placeholder 3"/>
          <p:cNvSpPr>
            <a:spLocks noGrp="1"/>
          </p:cNvSpPr>
          <p:nvPr>
            <p:ph sz="half" idx="2"/>
          </p:nvPr>
        </p:nvSpPr>
        <p:spPr>
          <a:xfrm>
            <a:off x="6172200" y="1828801"/>
            <a:ext cx="2590800" cy="3276600"/>
          </a:xfrm>
        </p:spPr>
        <p:txBody>
          <a:bodyPr>
            <a:normAutofit fontScale="77500" lnSpcReduction="20000"/>
          </a:bodyPr>
          <a:lstStyle/>
          <a:p>
            <a:r>
              <a:rPr lang="en-US" dirty="0" smtClean="0"/>
              <a:t>Periodic expenses are entered for each line item.</a:t>
            </a:r>
          </a:p>
          <a:p>
            <a:r>
              <a:rPr lang="en-US" dirty="0" smtClean="0"/>
              <a:t>When all line item expenses are entered, the total by category appears on the fiscal report.</a:t>
            </a:r>
            <a:endParaRPr lang="en-US" dirty="0"/>
          </a:p>
        </p:txBody>
      </p:sp>
      <p:pic>
        <p:nvPicPr>
          <p:cNvPr id="1027" name="Picture 3"/>
          <p:cNvPicPr>
            <a:picLocks noChangeAspect="1" noChangeArrowheads="1"/>
          </p:cNvPicPr>
          <p:nvPr/>
        </p:nvPicPr>
        <p:blipFill>
          <a:blip r:embed="rId2" cstate="print"/>
          <a:srcRect l="4167" t="52469" r="4167" b="12037"/>
          <a:stretch>
            <a:fillRect/>
          </a:stretch>
        </p:blipFill>
        <p:spPr bwMode="auto">
          <a:xfrm>
            <a:off x="152401" y="3886200"/>
            <a:ext cx="6035042" cy="1752600"/>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l="4167" t="20370" r="2778" b="35654"/>
          <a:stretch>
            <a:fillRect/>
          </a:stretch>
        </p:blipFill>
        <p:spPr bwMode="auto">
          <a:xfrm>
            <a:off x="152400" y="1752600"/>
            <a:ext cx="6019800"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7696200" cy="838200"/>
          </a:xfrm>
        </p:spPr>
        <p:txBody>
          <a:bodyPr/>
          <a:lstStyle/>
          <a:p>
            <a:r>
              <a:rPr lang="en-US" dirty="0" smtClean="0"/>
              <a:t>Fiscal Reports – continued</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Attachments can now be included with Egrants fiscal reports.  </a:t>
            </a:r>
          </a:p>
          <a:p>
            <a:r>
              <a:rPr lang="en-US" dirty="0" smtClean="0"/>
              <a:t>If your grant is selected for random sampling as part of PCCD’s ongoing monitoring efforts, you will be asked to attach back-up documentation  for the expenditures being reported in a particular category, for a specific period.  </a:t>
            </a:r>
          </a:p>
          <a:p>
            <a:r>
              <a:rPr lang="en-US" dirty="0" smtClean="0"/>
              <a:t>By selecting the Add Attachment button, you can browse your document files and attach them to the report.     </a:t>
            </a:r>
          </a:p>
          <a:p>
            <a:pPr>
              <a:buNone/>
            </a:pP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305800" cy="792162"/>
          </a:xfrm>
        </p:spPr>
        <p:txBody>
          <a:bodyPr/>
          <a:lstStyle/>
          <a:p>
            <a:r>
              <a:rPr lang="en-US" dirty="0" smtClean="0"/>
              <a:t>Payments	</a:t>
            </a:r>
            <a:endParaRPr lang="en-US" dirty="0"/>
          </a:p>
        </p:txBody>
      </p:sp>
      <p:sp>
        <p:nvSpPr>
          <p:cNvPr id="3" name="Content Placeholder 2"/>
          <p:cNvSpPr>
            <a:spLocks noGrp="1"/>
          </p:cNvSpPr>
          <p:nvPr>
            <p:ph idx="1"/>
          </p:nvPr>
        </p:nvSpPr>
        <p:spPr>
          <a:xfrm>
            <a:off x="457200" y="1752600"/>
            <a:ext cx="8229600" cy="4525963"/>
          </a:xfrm>
        </p:spPr>
        <p:txBody>
          <a:bodyPr>
            <a:normAutofit lnSpcReduction="10000"/>
          </a:bodyPr>
          <a:lstStyle/>
          <a:p>
            <a:pPr>
              <a:buNone/>
            </a:pPr>
            <a:r>
              <a:rPr lang="en-US" b="1" u="sng" dirty="0" smtClean="0"/>
              <a:t>Subgrantee Payments</a:t>
            </a:r>
            <a:endParaRPr lang="en-US" dirty="0" smtClean="0"/>
          </a:p>
          <a:p>
            <a:pPr marL="349250" indent="-290513">
              <a:buNone/>
            </a:pPr>
            <a:r>
              <a:rPr lang="en-US" b="1" dirty="0" smtClean="0"/>
              <a:t>	</a:t>
            </a:r>
            <a:r>
              <a:rPr lang="en-US" dirty="0" smtClean="0"/>
              <a:t>All subgrantees are required, at a minimum,  to submit quarterly fiscal reports.  </a:t>
            </a:r>
            <a:r>
              <a:rPr lang="en-US" u="sng" dirty="0" smtClean="0"/>
              <a:t>PCCD will only make payments to reimburse actual expenditures reported on the fiscal reports.</a:t>
            </a:r>
            <a:r>
              <a:rPr lang="en-US" dirty="0" smtClean="0"/>
              <a:t>   If an agency is experiencing cash flow problems, they may submit fiscal reports monthly and PCCD will reimburse reported expenditures.</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1143000"/>
          </a:xfrm>
        </p:spPr>
        <p:txBody>
          <a:bodyPr/>
          <a:lstStyle/>
          <a:p>
            <a:r>
              <a:rPr lang="en-US" dirty="0" smtClean="0"/>
              <a:t>Project Modification</a:t>
            </a:r>
            <a:endParaRPr lang="en-US" dirty="0"/>
          </a:p>
        </p:txBody>
      </p:sp>
      <p:sp>
        <p:nvSpPr>
          <p:cNvPr id="3" name="Content Placeholder 2"/>
          <p:cNvSpPr>
            <a:spLocks noGrp="1"/>
          </p:cNvSpPr>
          <p:nvPr>
            <p:ph idx="1"/>
          </p:nvPr>
        </p:nvSpPr>
        <p:spPr>
          <a:xfrm>
            <a:off x="457200" y="1828800"/>
            <a:ext cx="8229600" cy="4525963"/>
          </a:xfrm>
        </p:spPr>
        <p:txBody>
          <a:bodyPr>
            <a:normAutofit/>
          </a:bodyPr>
          <a:lstStyle/>
          <a:p>
            <a:pPr>
              <a:buNone/>
            </a:pPr>
            <a:r>
              <a:rPr lang="en-US" dirty="0" smtClean="0"/>
              <a:t>    Only items approved for funding will appear in the line item detail of the fiscal report.</a:t>
            </a:r>
          </a:p>
          <a:p>
            <a:r>
              <a:rPr lang="en-US" sz="2800" dirty="0" smtClean="0"/>
              <a:t>To add items not previously approved, contact PCCD to discuss submitting a Project Modification Request (PMR).  </a:t>
            </a:r>
          </a:p>
          <a:p>
            <a:r>
              <a:rPr lang="en-US" sz="2800" u="sng" dirty="0" smtClean="0"/>
              <a:t>Expenses incurred without prior approval may result in PCCD requesting that those funds be returned.</a:t>
            </a:r>
          </a:p>
          <a:p>
            <a:pPr>
              <a:buNone/>
            </a:pP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t>Project Modification - continued</a:t>
            </a:r>
            <a:endParaRPr lang="en-US" dirty="0"/>
          </a:p>
        </p:txBody>
      </p:sp>
      <p:sp>
        <p:nvSpPr>
          <p:cNvPr id="3" name="Content Placeholder 2"/>
          <p:cNvSpPr>
            <a:spLocks noGrp="1"/>
          </p:cNvSpPr>
          <p:nvPr>
            <p:ph idx="1"/>
          </p:nvPr>
        </p:nvSpPr>
        <p:spPr>
          <a:xfrm>
            <a:off x="381000" y="1524000"/>
            <a:ext cx="8458200" cy="5029200"/>
          </a:xfrm>
        </p:spPr>
        <p:txBody>
          <a:bodyPr>
            <a:normAutofit fontScale="70000" lnSpcReduction="20000"/>
          </a:bodyPr>
          <a:lstStyle/>
          <a:p>
            <a:pPr>
              <a:buNone/>
            </a:pPr>
            <a:r>
              <a:rPr lang="en-US" dirty="0" smtClean="0"/>
              <a:t>Project Modification requests must be received no less than 30 days prior to the project end date, and are required for any of the changes listed below:</a:t>
            </a:r>
          </a:p>
          <a:p>
            <a:pPr>
              <a:buNone/>
            </a:pPr>
            <a:endParaRPr lang="en-US" sz="2900" dirty="0" smtClean="0"/>
          </a:p>
          <a:p>
            <a:pPr lvl="0"/>
            <a:r>
              <a:rPr lang="en-US" dirty="0" smtClean="0"/>
              <a:t>Changes between budget categories: Changes that exceed 10% of total project cost. </a:t>
            </a:r>
          </a:p>
          <a:p>
            <a:pPr lvl="0">
              <a:buNone/>
            </a:pPr>
            <a:endParaRPr lang="en-US" sz="2900" dirty="0" smtClean="0"/>
          </a:p>
          <a:p>
            <a:pPr lvl="0"/>
            <a:r>
              <a:rPr lang="en-US" dirty="0" smtClean="0"/>
              <a:t>Changes to purchase additional items or other items that were not included in the approved project budget. </a:t>
            </a:r>
          </a:p>
          <a:p>
            <a:pPr>
              <a:buNone/>
            </a:pPr>
            <a:endParaRPr lang="en-US" sz="2900" dirty="0" smtClean="0"/>
          </a:p>
          <a:p>
            <a:pPr lvl="0"/>
            <a:r>
              <a:rPr lang="en-US" dirty="0" smtClean="0"/>
              <a:t>Changes to the personnel positions listed in the approved project budget including major salary reductions and increases.  </a:t>
            </a:r>
          </a:p>
          <a:p>
            <a:pPr lvl="0">
              <a:buNone/>
            </a:pPr>
            <a:endParaRPr lang="en-US" sz="2900" dirty="0" smtClean="0"/>
          </a:p>
          <a:p>
            <a:pPr lvl="0"/>
            <a:r>
              <a:rPr lang="en-US" dirty="0" smtClean="0"/>
              <a:t>A change which affects the project’s objectives or scope, </a:t>
            </a:r>
          </a:p>
          <a:p>
            <a:pPr lvl="2"/>
            <a:endParaRPr lang="en-US" sz="2900" dirty="0" smtClean="0"/>
          </a:p>
          <a:p>
            <a:r>
              <a:rPr lang="en-US" dirty="0" smtClean="0"/>
              <a:t>Change of project’s duration. (not all funding allows for extensions)</a:t>
            </a:r>
          </a:p>
          <a:p>
            <a:pPr>
              <a:buNone/>
            </a:pPr>
            <a:endParaRPr 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438400"/>
            <a:ext cx="7772400" cy="1470025"/>
          </a:xfrm>
        </p:spPr>
        <p:txBody>
          <a:bodyPr/>
          <a:lstStyle/>
          <a:p>
            <a:r>
              <a:rPr lang="en-US" dirty="0" smtClean="0"/>
              <a:t>Time and Effort Reporting</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990600"/>
          </a:xfrm>
        </p:spPr>
        <p:txBody>
          <a:bodyPr>
            <a:normAutofit fontScale="90000"/>
          </a:bodyPr>
          <a:lstStyle/>
          <a:p>
            <a:r>
              <a:rPr lang="en-US" sz="4900" dirty="0" smtClean="0"/>
              <a:t>Time and Effort Reporting</a:t>
            </a:r>
            <a:br>
              <a:rPr lang="en-US" sz="4900" dirty="0" smtClean="0"/>
            </a:br>
            <a:r>
              <a:rPr lang="en-US" sz="4900" dirty="0" smtClean="0"/>
              <a:t>(Timesheets)</a:t>
            </a:r>
            <a:r>
              <a:rPr lang="en-US" dirty="0" smtClean="0"/>
              <a:t/>
            </a:r>
            <a:br>
              <a:rPr lang="en-US" dirty="0" smtClean="0"/>
            </a:br>
            <a:endParaRPr lang="en-US" dirty="0"/>
          </a:p>
        </p:txBody>
      </p:sp>
      <p:sp>
        <p:nvSpPr>
          <p:cNvPr id="3" name="Content Placeholder 2"/>
          <p:cNvSpPr>
            <a:spLocks noGrp="1"/>
          </p:cNvSpPr>
          <p:nvPr>
            <p:ph idx="1"/>
          </p:nvPr>
        </p:nvSpPr>
        <p:spPr>
          <a:xfrm>
            <a:off x="457200" y="2438400"/>
            <a:ext cx="8229600" cy="4068763"/>
          </a:xfrm>
        </p:spPr>
        <p:txBody>
          <a:bodyPr>
            <a:normAutofit fontScale="92500" lnSpcReduction="20000"/>
          </a:bodyPr>
          <a:lstStyle/>
          <a:p>
            <a:r>
              <a:rPr lang="en-US" dirty="0" smtClean="0"/>
              <a:t>Time and effort reports (timesheets) are required for all personnel funded with PCCD grant dollars regardless of the funding stream</a:t>
            </a:r>
          </a:p>
          <a:p>
            <a:pPr>
              <a:buNone/>
            </a:pPr>
            <a:endParaRPr lang="en-US" dirty="0" smtClean="0"/>
          </a:p>
          <a:p>
            <a:r>
              <a:rPr lang="en-US" sz="2800" dirty="0" smtClean="0"/>
              <a:t>PCCD’s time and effort reporting standards are based on:</a:t>
            </a:r>
          </a:p>
          <a:p>
            <a:pPr lvl="1"/>
            <a:r>
              <a:rPr lang="en-US" dirty="0" smtClean="0"/>
              <a:t>OMB Circular A-87 (2 CFR 225) as it relates to Governmental Units</a:t>
            </a:r>
          </a:p>
          <a:p>
            <a:pPr lvl="1"/>
            <a:r>
              <a:rPr lang="en-US" dirty="0" smtClean="0"/>
              <a:t>OMB Circular A-122 (2 CFR 230) as it relates to Nonprofit Organizations</a:t>
            </a:r>
          </a:p>
          <a:p>
            <a:pPr lvl="1"/>
            <a:r>
              <a:rPr lang="en-US" dirty="0" smtClean="0"/>
              <a:t>Office of Justice Programs Financial Guide</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686800" cy="1143000"/>
          </a:xfrm>
        </p:spPr>
        <p:txBody>
          <a:bodyPr>
            <a:noAutofit/>
          </a:bodyPr>
          <a:lstStyle/>
          <a:p>
            <a:r>
              <a:rPr lang="en-US" dirty="0" smtClean="0"/>
              <a:t>Time and Effort Reporting - continued</a:t>
            </a:r>
            <a:endParaRPr lang="en-US" dirty="0"/>
          </a:p>
        </p:txBody>
      </p:sp>
      <p:sp>
        <p:nvSpPr>
          <p:cNvPr id="3" name="Content Placeholder 2"/>
          <p:cNvSpPr>
            <a:spLocks noGrp="1"/>
          </p:cNvSpPr>
          <p:nvPr>
            <p:ph idx="1"/>
          </p:nvPr>
        </p:nvSpPr>
        <p:spPr>
          <a:xfrm>
            <a:off x="457200" y="2438400"/>
            <a:ext cx="8229600" cy="4114800"/>
          </a:xfrm>
        </p:spPr>
        <p:txBody>
          <a:bodyPr>
            <a:normAutofit fontScale="77500" lnSpcReduction="20000"/>
          </a:bodyPr>
          <a:lstStyle/>
          <a:p>
            <a:pPr>
              <a:buNone/>
            </a:pPr>
            <a:r>
              <a:rPr lang="en-US" dirty="0" smtClean="0"/>
              <a:t>Minimum Standards for employees working on multiple activities or cost objectives:</a:t>
            </a:r>
          </a:p>
          <a:p>
            <a:pPr>
              <a:buNone/>
            </a:pPr>
            <a:endParaRPr lang="en-US" sz="2400" dirty="0" smtClean="0"/>
          </a:p>
          <a:p>
            <a:pPr marL="514350" lvl="0" indent="-514350">
              <a:buFont typeface="+mj-lt"/>
              <a:buAutoNum type="arabicPeriod"/>
            </a:pPr>
            <a:r>
              <a:rPr lang="en-US" dirty="0" smtClean="0"/>
              <a:t>Must be an after-the-fact determination of the employee's actual effort.  Using a budget estimate instead of reporting the actual time the employee spent working on the project does not qualify as support for charges to awards.</a:t>
            </a:r>
          </a:p>
          <a:p>
            <a:pPr marL="1314450" lvl="2" indent="-514350">
              <a:buFont typeface="+mj-lt"/>
              <a:buAutoNum type="arabicPeriod"/>
            </a:pPr>
            <a:endParaRPr lang="en-US" dirty="0" smtClean="0"/>
          </a:p>
          <a:p>
            <a:pPr marL="514350" lvl="0" indent="-514350">
              <a:buFont typeface="+mj-lt"/>
              <a:buAutoNum type="arabicPeriod"/>
            </a:pPr>
            <a:r>
              <a:rPr lang="en-US" dirty="0" smtClean="0"/>
              <a:t>Must account for total activity for which employees are compensated and which is required in fulfillment of their obligations to the organization.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686800" cy="1143000"/>
          </a:xfrm>
        </p:spPr>
        <p:txBody>
          <a:bodyPr>
            <a:noAutofit/>
          </a:bodyPr>
          <a:lstStyle/>
          <a:p>
            <a:r>
              <a:rPr lang="en-US" dirty="0" smtClean="0"/>
              <a:t>Time and Effort Reporting - continued</a:t>
            </a:r>
            <a:endParaRPr lang="en-US" dirty="0"/>
          </a:p>
        </p:txBody>
      </p:sp>
      <p:sp>
        <p:nvSpPr>
          <p:cNvPr id="3" name="Content Placeholder 2"/>
          <p:cNvSpPr>
            <a:spLocks noGrp="1"/>
          </p:cNvSpPr>
          <p:nvPr>
            <p:ph idx="1"/>
          </p:nvPr>
        </p:nvSpPr>
        <p:spPr>
          <a:xfrm>
            <a:off x="457200" y="2133600"/>
            <a:ext cx="8229600" cy="4525963"/>
          </a:xfrm>
        </p:spPr>
        <p:txBody>
          <a:bodyPr>
            <a:normAutofit fontScale="70000" lnSpcReduction="20000"/>
          </a:bodyPr>
          <a:lstStyle/>
          <a:p>
            <a:pPr>
              <a:buNone/>
            </a:pPr>
            <a:r>
              <a:rPr lang="en-US" dirty="0" smtClean="0"/>
              <a:t>Minimum Standards for employees working on multiple activities or cost objectives:</a:t>
            </a:r>
          </a:p>
          <a:p>
            <a:pPr>
              <a:buNone/>
            </a:pPr>
            <a:endParaRPr lang="en-US" sz="2600" dirty="0" smtClean="0"/>
          </a:p>
          <a:p>
            <a:pPr marL="514350" lvl="0" indent="-514350">
              <a:buFont typeface="+mj-lt"/>
              <a:buAutoNum type="arabicPeriod" startAt="3"/>
            </a:pPr>
            <a:r>
              <a:rPr lang="en-US" dirty="0" smtClean="0"/>
              <a:t>Must be signed by the employee and a supervisor with first-hand knowledge of the activities performed by the employee.  Signature on the timesheets is affirmation that the report is an accurate accounting of the actual time the employee spent on the project.</a:t>
            </a:r>
          </a:p>
          <a:p>
            <a:pPr marL="1771650" lvl="3" indent="-514350">
              <a:buFont typeface="+mj-lt"/>
              <a:buAutoNum type="arabicPeriod" startAt="3"/>
            </a:pPr>
            <a:endParaRPr lang="en-US" sz="2900" dirty="0" smtClean="0"/>
          </a:p>
          <a:p>
            <a:pPr marL="514350" lvl="0" indent="-514350">
              <a:buFont typeface="+mj-lt"/>
              <a:buAutoNum type="arabicPeriod" startAt="3"/>
            </a:pPr>
            <a:r>
              <a:rPr lang="en-US" dirty="0" smtClean="0"/>
              <a:t>Must be prepared at least monthly to correspond to one or more pay periods. </a:t>
            </a:r>
          </a:p>
          <a:p>
            <a:pPr marL="514350" lvl="0" indent="-514350">
              <a:buFont typeface="+mj-lt"/>
              <a:buAutoNum type="arabicPeriod" startAt="3"/>
            </a:pPr>
            <a:endParaRPr lang="en-US" sz="2900" dirty="0" smtClean="0"/>
          </a:p>
          <a:p>
            <a:pPr marL="514350" lvl="0" indent="-514350">
              <a:buFont typeface="+mj-lt"/>
              <a:buAutoNum type="arabicPeriod" startAt="3"/>
            </a:pPr>
            <a:r>
              <a:rPr lang="en-US" dirty="0" smtClean="0"/>
              <a:t>Volunteer time and personnel costs being used as match must be accounted for in the same manner as personnel being charged to the grant. </a:t>
            </a:r>
          </a:p>
          <a:p>
            <a:pPr>
              <a:buNone/>
            </a:pPr>
            <a:endParaRPr lang="en-US" dirty="0" smtClean="0"/>
          </a:p>
          <a:p>
            <a:endParaRPr lang="en-US" dirty="0" smtClean="0"/>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noAutofit/>
          </a:bodyPr>
          <a:lstStyle/>
          <a:p>
            <a:r>
              <a:rPr lang="en-US" dirty="0" smtClean="0"/>
              <a:t>Time and Effort Reporting - continued</a:t>
            </a:r>
            <a:endParaRPr lang="en-US" dirty="0"/>
          </a:p>
        </p:txBody>
      </p:sp>
      <p:sp>
        <p:nvSpPr>
          <p:cNvPr id="3" name="Content Placeholder 2"/>
          <p:cNvSpPr>
            <a:spLocks noGrp="1"/>
          </p:cNvSpPr>
          <p:nvPr>
            <p:ph idx="1"/>
          </p:nvPr>
        </p:nvSpPr>
        <p:spPr>
          <a:xfrm>
            <a:off x="457200" y="2438400"/>
            <a:ext cx="8229600" cy="3810000"/>
          </a:xfrm>
        </p:spPr>
        <p:txBody>
          <a:bodyPr>
            <a:normAutofit fontScale="77500" lnSpcReduction="20000"/>
          </a:bodyPr>
          <a:lstStyle/>
          <a:p>
            <a:pPr>
              <a:buNone/>
            </a:pPr>
            <a:r>
              <a:rPr lang="en-US" dirty="0" smtClean="0"/>
              <a:t>Minimum Standards for employees working solely on a single activity or cost objective:</a:t>
            </a:r>
          </a:p>
          <a:p>
            <a:pPr>
              <a:buNone/>
            </a:pPr>
            <a:endParaRPr lang="en-US" dirty="0" smtClean="0"/>
          </a:p>
          <a:p>
            <a:pPr marL="514350" indent="-514350">
              <a:buFont typeface="+mj-lt"/>
              <a:buAutoNum type="arabicPeriod"/>
            </a:pPr>
            <a:r>
              <a:rPr lang="en-US" dirty="0" smtClean="0"/>
              <a:t>Must be an after-the-fact certification that the employee worked 100 percent of their time on the grant project.</a:t>
            </a:r>
          </a:p>
          <a:p>
            <a:pPr marL="514350" indent="-514350">
              <a:buFont typeface="+mj-lt"/>
              <a:buAutoNum type="arabicPeriod"/>
            </a:pPr>
            <a:endParaRPr lang="en-US" dirty="0" smtClean="0"/>
          </a:p>
          <a:p>
            <a:pPr marL="514350" indent="-514350">
              <a:buFont typeface="+mj-lt"/>
              <a:buAutoNum type="arabicPeriod"/>
            </a:pPr>
            <a:r>
              <a:rPr lang="en-US" dirty="0" smtClean="0"/>
              <a:t>Must be prepared no less frequently than every 6 months.</a:t>
            </a:r>
          </a:p>
          <a:p>
            <a:pPr marL="514350" indent="-514350">
              <a:buFont typeface="+mj-lt"/>
              <a:buAutoNum type="arabicPeriod"/>
            </a:pPr>
            <a:endParaRPr lang="en-US" dirty="0" smtClean="0"/>
          </a:p>
          <a:p>
            <a:pPr marL="514350" indent="-514350">
              <a:buFont typeface="+mj-lt"/>
              <a:buAutoNum type="arabicPeriod"/>
            </a:pPr>
            <a:r>
              <a:rPr lang="en-US" dirty="0" smtClean="0"/>
              <a:t>Must be signed by the employee and supervisory official having first-hand knowledge of the work performed.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0"/>
            <a:ext cx="8229600" cy="1143000"/>
          </a:xfrm>
        </p:spPr>
        <p:txBody>
          <a:bodyPr>
            <a:noAutofit/>
          </a:bodyPr>
          <a:lstStyle/>
          <a:p>
            <a:r>
              <a:rPr lang="en-US" dirty="0" smtClean="0"/>
              <a:t>Monitoring</a:t>
            </a:r>
            <a:br>
              <a:rPr lang="en-US" dirty="0" smtClean="0"/>
            </a:b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p:spPr>
        <p:txBody>
          <a:bodyPr>
            <a:noAutofit/>
          </a:bodyPr>
          <a:lstStyle/>
          <a:p>
            <a:r>
              <a:rPr lang="en-US" dirty="0" smtClean="0"/>
              <a:t>Time and Effort Reporting - continued</a:t>
            </a:r>
            <a:endParaRPr lang="en-US" dirty="0"/>
          </a:p>
        </p:txBody>
      </p:sp>
      <p:sp>
        <p:nvSpPr>
          <p:cNvPr id="3" name="Content Placeholder 2"/>
          <p:cNvSpPr>
            <a:spLocks noGrp="1"/>
          </p:cNvSpPr>
          <p:nvPr>
            <p:ph idx="1"/>
          </p:nvPr>
        </p:nvSpPr>
        <p:spPr>
          <a:xfrm>
            <a:off x="457200" y="2667000"/>
            <a:ext cx="8229600" cy="3505200"/>
          </a:xfrm>
        </p:spPr>
        <p:txBody>
          <a:bodyPr>
            <a:normAutofit/>
          </a:bodyPr>
          <a:lstStyle/>
          <a:p>
            <a:pPr>
              <a:buNone/>
            </a:pPr>
            <a:r>
              <a:rPr lang="en-US" sz="2800" dirty="0" smtClean="0"/>
              <a:t>Minimum Standards for employees working solely on a single activity or cost objective:</a:t>
            </a:r>
          </a:p>
          <a:p>
            <a:pPr>
              <a:buNone/>
            </a:pPr>
            <a:endParaRPr lang="en-US" sz="2000" dirty="0" smtClean="0"/>
          </a:p>
          <a:p>
            <a:pPr marL="514350" indent="-514350">
              <a:buFont typeface="+mj-lt"/>
              <a:buAutoNum type="arabicPeriod" startAt="4"/>
            </a:pPr>
            <a:r>
              <a:rPr lang="en-US" sz="2800" dirty="0" smtClean="0"/>
              <a:t>Applies to full-time and part-time employee.</a:t>
            </a:r>
          </a:p>
          <a:p>
            <a:pPr marL="514350" indent="-514350">
              <a:buFont typeface="+mj-lt"/>
              <a:buAutoNum type="arabicPeriod" startAt="4"/>
            </a:pPr>
            <a:endParaRPr lang="en-US" sz="2800" dirty="0" smtClean="0"/>
          </a:p>
          <a:p>
            <a:pPr marL="514350" indent="-514350">
              <a:buFont typeface="+mj-lt"/>
              <a:buAutoNum type="arabicPeriod" startAt="4"/>
            </a:pPr>
            <a:r>
              <a:rPr lang="en-US" sz="2800" dirty="0" smtClean="0"/>
              <a:t>Employees working on ARRA projects must also maintain timesheets.</a:t>
            </a:r>
            <a:endParaRPr lang="en-US" sz="2800" u="sng"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noAutofit/>
          </a:bodyPr>
          <a:lstStyle/>
          <a:p>
            <a:r>
              <a:rPr lang="en-US" dirty="0" smtClean="0"/>
              <a:t>Time and Effort Reporting - continued</a:t>
            </a:r>
            <a:endParaRPr lang="en-US" dirty="0"/>
          </a:p>
        </p:txBody>
      </p:sp>
      <p:sp>
        <p:nvSpPr>
          <p:cNvPr id="3" name="Content Placeholder 2"/>
          <p:cNvSpPr>
            <a:spLocks noGrp="1"/>
          </p:cNvSpPr>
          <p:nvPr>
            <p:ph idx="1"/>
          </p:nvPr>
        </p:nvSpPr>
        <p:spPr>
          <a:xfrm>
            <a:off x="457200" y="2286000"/>
            <a:ext cx="8229600" cy="3581400"/>
          </a:xfrm>
        </p:spPr>
        <p:txBody>
          <a:bodyPr>
            <a:normAutofit/>
          </a:bodyPr>
          <a:lstStyle/>
          <a:p>
            <a:pPr>
              <a:buNone/>
            </a:pPr>
            <a:r>
              <a:rPr lang="en-US" dirty="0" smtClean="0"/>
              <a:t>Recommended Best Practices:</a:t>
            </a:r>
          </a:p>
          <a:p>
            <a:pPr>
              <a:buNone/>
            </a:pPr>
            <a:endParaRPr lang="en-US" dirty="0" smtClean="0"/>
          </a:p>
          <a:p>
            <a:pPr marL="514350" indent="-514350">
              <a:buFont typeface="+mj-lt"/>
              <a:buAutoNum type="arabicPeriod"/>
            </a:pPr>
            <a:r>
              <a:rPr lang="en-US" dirty="0" smtClean="0"/>
              <a:t>Employees record time on a daily basis.</a:t>
            </a:r>
          </a:p>
          <a:p>
            <a:pPr marL="514350" indent="-514350">
              <a:buFont typeface="+mj-lt"/>
              <a:buAutoNum type="arabicPeriod"/>
            </a:pPr>
            <a:endParaRPr lang="en-US" dirty="0" smtClean="0"/>
          </a:p>
          <a:p>
            <a:pPr marL="514350" indent="-514350">
              <a:buFont typeface="+mj-lt"/>
              <a:buAutoNum type="arabicPeriod"/>
            </a:pPr>
            <a:r>
              <a:rPr lang="en-US" dirty="0" smtClean="0"/>
              <a:t>Project codes/names are provided to the employee in advance.</a:t>
            </a:r>
          </a:p>
          <a:p>
            <a:pPr>
              <a:buNone/>
            </a:pPr>
            <a:endParaRPr lang="en-US"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458200" cy="914400"/>
          </a:xfrm>
        </p:spPr>
        <p:txBody>
          <a:bodyPr>
            <a:noAutofit/>
          </a:bodyPr>
          <a:lstStyle/>
          <a:p>
            <a:r>
              <a:rPr lang="en-US" sz="4000" b="0" dirty="0" smtClean="0"/>
              <a:t>Time and Effort Reporting - continued</a:t>
            </a:r>
            <a:endParaRPr lang="en-US" sz="4000" b="0" dirty="0"/>
          </a:p>
        </p:txBody>
      </p:sp>
      <p:sp>
        <p:nvSpPr>
          <p:cNvPr id="5" name="Content Placeholder 4"/>
          <p:cNvSpPr>
            <a:spLocks noGrp="1"/>
          </p:cNvSpPr>
          <p:nvPr>
            <p:ph idx="1"/>
          </p:nvPr>
        </p:nvSpPr>
        <p:spPr>
          <a:xfrm>
            <a:off x="457200" y="1447800"/>
            <a:ext cx="8229600" cy="641350"/>
          </a:xfrm>
        </p:spPr>
        <p:txBody>
          <a:bodyPr/>
          <a:lstStyle/>
          <a:p>
            <a:pPr algn="ctr">
              <a:buNone/>
            </a:pPr>
            <a:r>
              <a:rPr lang="en-US" sz="3000" dirty="0" smtClean="0"/>
              <a:t>Sample Employee Timesheet</a:t>
            </a:r>
          </a:p>
          <a:p>
            <a:pPr algn="ctr">
              <a:buNone/>
            </a:pPr>
            <a:endParaRPr lang="en-US" dirty="0" smtClean="0"/>
          </a:p>
          <a:p>
            <a:pPr algn="ctr">
              <a:buNone/>
            </a:pPr>
            <a:endParaRPr lang="en-US" dirty="0"/>
          </a:p>
        </p:txBody>
      </p:sp>
      <p:sp>
        <p:nvSpPr>
          <p:cNvPr id="6" name="Text Placeholder 5"/>
          <p:cNvSpPr>
            <a:spLocks noGrp="1"/>
          </p:cNvSpPr>
          <p:nvPr>
            <p:ph type="body" sz="half" idx="2"/>
          </p:nvPr>
        </p:nvSpPr>
        <p:spPr>
          <a:xfrm>
            <a:off x="457200" y="2590800"/>
            <a:ext cx="8305800" cy="3535363"/>
          </a:xfrm>
        </p:spPr>
        <p:txBody>
          <a:bodyPr/>
          <a:lstStyle/>
          <a:p>
            <a:endParaRPr lang="en-US" dirty="0"/>
          </a:p>
        </p:txBody>
      </p:sp>
      <p:pic>
        <p:nvPicPr>
          <p:cNvPr id="1029" name="Picture 5"/>
          <p:cNvPicPr>
            <a:picLocks noChangeAspect="1" noChangeArrowheads="1"/>
          </p:cNvPicPr>
          <p:nvPr/>
        </p:nvPicPr>
        <p:blipFill>
          <a:blip r:embed="rId3" cstate="print"/>
          <a:srcRect l="1393" t="16406" r="11250" b="30469"/>
          <a:stretch>
            <a:fillRect/>
          </a:stretch>
        </p:blipFill>
        <p:spPr bwMode="auto">
          <a:xfrm>
            <a:off x="381000" y="2133600"/>
            <a:ext cx="8382000"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686800" cy="1143000"/>
          </a:xfrm>
        </p:spPr>
        <p:txBody>
          <a:bodyPr>
            <a:noAutofit/>
          </a:bodyPr>
          <a:lstStyle/>
          <a:p>
            <a:r>
              <a:rPr lang="en-US" dirty="0" smtClean="0"/>
              <a:t>Time and Effort Reporting - continued</a:t>
            </a:r>
            <a:endParaRPr lang="en-US" dirty="0"/>
          </a:p>
        </p:txBody>
      </p:sp>
      <p:sp>
        <p:nvSpPr>
          <p:cNvPr id="3" name="Content Placeholder 2"/>
          <p:cNvSpPr>
            <a:spLocks noGrp="1"/>
          </p:cNvSpPr>
          <p:nvPr>
            <p:ph idx="1"/>
          </p:nvPr>
        </p:nvSpPr>
        <p:spPr>
          <a:xfrm>
            <a:off x="457200" y="2362200"/>
            <a:ext cx="8229600" cy="4267200"/>
          </a:xfrm>
        </p:spPr>
        <p:txBody>
          <a:bodyPr>
            <a:normAutofit fontScale="92500" lnSpcReduction="10000"/>
          </a:bodyPr>
          <a:lstStyle/>
          <a:p>
            <a:pPr algn="ctr">
              <a:buNone/>
            </a:pPr>
            <a:r>
              <a:rPr lang="en-US" dirty="0" smtClean="0"/>
              <a:t>Sample Employee Time Certification</a:t>
            </a:r>
          </a:p>
          <a:p>
            <a:pPr>
              <a:buNone/>
            </a:pPr>
            <a:endParaRPr lang="en-US" sz="2200" dirty="0" smtClean="0"/>
          </a:p>
          <a:p>
            <a:pPr marL="0" indent="0">
              <a:buNone/>
            </a:pPr>
            <a:r>
              <a:rPr lang="en-US" dirty="0" smtClean="0"/>
              <a:t>I certify that I worked 100% of my compensated hours on PCCD grant # ________ for the period from __________ to____________. </a:t>
            </a:r>
          </a:p>
          <a:p>
            <a:pPr marL="0">
              <a:buNone/>
            </a:pPr>
            <a:endParaRPr lang="en-US" dirty="0" smtClean="0"/>
          </a:p>
          <a:p>
            <a:pPr marL="0">
              <a:buNone/>
            </a:pPr>
            <a:r>
              <a:rPr lang="en-US" dirty="0" smtClean="0"/>
              <a:t>Employee: _________ 	Supervisor: ___________ </a:t>
            </a:r>
          </a:p>
          <a:p>
            <a:pPr>
              <a:buNone/>
            </a:pPr>
            <a:endParaRPr lang="en-US" dirty="0" smtClean="0"/>
          </a:p>
          <a:p>
            <a:pPr>
              <a:buNone/>
            </a:pPr>
            <a:r>
              <a:rPr lang="en-US" dirty="0" smtClean="0"/>
              <a:t>Date: ______		Date: _____</a:t>
            </a:r>
          </a:p>
          <a:p>
            <a:pPr>
              <a:buNone/>
            </a:pP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lstStyle/>
          <a:p>
            <a:r>
              <a:rPr lang="en-US" dirty="0" smtClean="0"/>
              <a:t>Additional Information</a:t>
            </a:r>
            <a:endParaRPr lang="en-US" dirty="0"/>
          </a:p>
        </p:txBody>
      </p:sp>
      <p:sp>
        <p:nvSpPr>
          <p:cNvPr id="3" name="Content Placeholder 2"/>
          <p:cNvSpPr>
            <a:spLocks noGrp="1"/>
          </p:cNvSpPr>
          <p:nvPr>
            <p:ph idx="1"/>
          </p:nvPr>
        </p:nvSpPr>
        <p:spPr>
          <a:xfrm>
            <a:off x="457200" y="1905000"/>
            <a:ext cx="8229600" cy="3581400"/>
          </a:xfrm>
        </p:spPr>
        <p:txBody>
          <a:bodyPr>
            <a:normAutofit fontScale="25000" lnSpcReduction="20000"/>
          </a:bodyPr>
          <a:lstStyle/>
          <a:p>
            <a:r>
              <a:rPr lang="en-US" sz="11200" dirty="0" smtClean="0"/>
              <a:t>PCCD’s Website – </a:t>
            </a:r>
            <a:r>
              <a:rPr lang="en-US" sz="11200" dirty="0" smtClean="0">
                <a:hlinkClick r:id="rId2"/>
              </a:rPr>
              <a:t>www.pccd.state.pa.us</a:t>
            </a:r>
            <a:endParaRPr lang="en-US" sz="11200" dirty="0" smtClean="0"/>
          </a:p>
          <a:p>
            <a:endParaRPr lang="en-US" sz="11200" dirty="0" smtClean="0"/>
          </a:p>
          <a:p>
            <a:r>
              <a:rPr lang="en-US" sz="11200" dirty="0" smtClean="0"/>
              <a:t>PCCD’s </a:t>
            </a:r>
            <a:r>
              <a:rPr lang="en-US" sz="11200" dirty="0" smtClean="0"/>
              <a:t>Applicant’s </a:t>
            </a:r>
            <a:r>
              <a:rPr lang="en-US" sz="11200" dirty="0" smtClean="0"/>
              <a:t>Manual</a:t>
            </a:r>
          </a:p>
          <a:p>
            <a:endParaRPr lang="en-US" sz="11200" dirty="0" smtClean="0"/>
          </a:p>
          <a:p>
            <a:r>
              <a:rPr lang="en-US" sz="11200" dirty="0" smtClean="0"/>
              <a:t>Egrants Quick Start </a:t>
            </a:r>
            <a:r>
              <a:rPr lang="en-US" sz="11200" dirty="0" smtClean="0"/>
              <a:t>Guides</a:t>
            </a:r>
          </a:p>
          <a:p>
            <a:pPr>
              <a:buNone/>
            </a:pPr>
            <a:endParaRPr lang="en-US" sz="11200" dirty="0" smtClean="0"/>
          </a:p>
          <a:p>
            <a:r>
              <a:rPr lang="en-US" sz="11200" dirty="0" smtClean="0"/>
              <a:t>OJP Financial Guide – </a:t>
            </a:r>
            <a:r>
              <a:rPr lang="en-US" sz="11200" dirty="0" smtClean="0">
                <a:hlinkClick r:id="rId3"/>
              </a:rPr>
              <a:t>www.ojp.usdoj.gov</a:t>
            </a:r>
            <a:endParaRPr lang="en-US" sz="11200" dirty="0" smtClean="0"/>
          </a:p>
          <a:p>
            <a:endParaRPr lang="en-US" sz="11200" dirty="0" smtClean="0"/>
          </a:p>
          <a:p>
            <a:r>
              <a:rPr lang="en-US" sz="11200" dirty="0" smtClean="0"/>
              <a:t>PCCD Grants Management Resource Account</a:t>
            </a:r>
          </a:p>
          <a:p>
            <a:pPr>
              <a:buNone/>
            </a:pPr>
            <a:r>
              <a:rPr lang="en-US" sz="11200" dirty="0" smtClean="0"/>
              <a:t> </a:t>
            </a:r>
            <a:r>
              <a:rPr lang="en-US" sz="11200" dirty="0" smtClean="0"/>
              <a:t>                 </a:t>
            </a:r>
            <a:r>
              <a:rPr lang="en-US" sz="11200" dirty="0" smtClean="0">
                <a:hlinkClick r:id="rId4"/>
              </a:rPr>
              <a:t>ra-pccdgrantsmgmt@pa.gov</a:t>
            </a:r>
            <a:endParaRPr lang="en-US" sz="11200" dirty="0" smtClean="0"/>
          </a:p>
          <a:p>
            <a:pPr>
              <a:buNone/>
            </a:pPr>
            <a:endParaRPr lang="en-US" sz="11200" dirty="0" smtClean="0"/>
          </a:p>
          <a:p>
            <a:endParaRPr lang="en-US" sz="11200" dirty="0" smtClean="0"/>
          </a:p>
          <a:p>
            <a:pPr>
              <a:buNone/>
            </a:pPr>
            <a:endParaRPr lang="en-US" sz="11200" dirty="0" smtClean="0"/>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Monitoring</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dirty="0" smtClean="0"/>
              <a:t>Increased accountability related to American Recovery and Reinvestment Act (ARRA) funding has prompted PCCD to review and update its procedures related to fiscal monitoring practices.  </a:t>
            </a:r>
          </a:p>
          <a:p>
            <a:pPr>
              <a:buNone/>
            </a:pPr>
            <a:endParaRPr lang="en-US" dirty="0" smtClean="0"/>
          </a:p>
          <a:p>
            <a:pPr>
              <a:buNone/>
            </a:pPr>
            <a:r>
              <a:rPr lang="en-US" dirty="0" smtClean="0"/>
              <a:t>PCCD will use a combination of the below forms of subgrant monitoring:</a:t>
            </a:r>
          </a:p>
          <a:p>
            <a:pPr>
              <a:buNone/>
            </a:pPr>
            <a:endParaRPr lang="en-US" dirty="0" smtClean="0"/>
          </a:p>
          <a:p>
            <a:r>
              <a:rPr lang="en-US" dirty="0" smtClean="0"/>
              <a:t>Quarterly Random Monitoring</a:t>
            </a:r>
          </a:p>
          <a:p>
            <a:r>
              <a:rPr lang="en-US" dirty="0" smtClean="0"/>
              <a:t>On-Site Monitoring</a:t>
            </a:r>
          </a:p>
          <a:p>
            <a:r>
              <a:rPr lang="en-US" dirty="0" smtClean="0"/>
              <a:t>Desk Review</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t>Monitoring - continued</a:t>
            </a:r>
            <a:endParaRPr lang="en-US" dirty="0"/>
          </a:p>
        </p:txBody>
      </p:sp>
      <p:sp>
        <p:nvSpPr>
          <p:cNvPr id="3" name="Content Placeholder 2"/>
          <p:cNvSpPr>
            <a:spLocks noGrp="1"/>
          </p:cNvSpPr>
          <p:nvPr>
            <p:ph idx="1"/>
          </p:nvPr>
        </p:nvSpPr>
        <p:spPr>
          <a:xfrm>
            <a:off x="457200" y="1752600"/>
            <a:ext cx="8229600" cy="4525963"/>
          </a:xfrm>
        </p:spPr>
        <p:txBody>
          <a:bodyPr/>
          <a:lstStyle/>
          <a:p>
            <a:pPr>
              <a:buNone/>
            </a:pPr>
            <a:r>
              <a:rPr lang="en-US" dirty="0" smtClean="0"/>
              <a:t>PCCD has implemented a “Risk Classification” System for subgrantees.  Based on multiple factors; subgrantees will be assigned to a risk category.  </a:t>
            </a:r>
          </a:p>
          <a:p>
            <a:pPr>
              <a:buNone/>
            </a:pPr>
            <a:r>
              <a:rPr lang="en-US" dirty="0" smtClean="0"/>
              <a:t>A ‘high risk’ classification will result in increased monitoring and additional PCCD assistance.</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dirty="0" smtClean="0"/>
              <a:t>Monitoring - continued</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u="sng" dirty="0" smtClean="0"/>
              <a:t>Quarterly Random Monitoring</a:t>
            </a:r>
          </a:p>
          <a:p>
            <a:r>
              <a:rPr lang="en-US" dirty="0" smtClean="0"/>
              <a:t> Each quarter a percentage of subgrants from each risk category will be randomly selected for monitoring.</a:t>
            </a:r>
          </a:p>
          <a:p>
            <a:r>
              <a:rPr lang="en-US" dirty="0" smtClean="0"/>
              <a:t>A budget ‘category’ (i.e. personnel, travel, supplies, etc.) will be chosen to monitor.</a:t>
            </a:r>
          </a:p>
          <a:p>
            <a:r>
              <a:rPr lang="en-US" dirty="0" smtClean="0"/>
              <a:t>Subgrantees being monitored are required to submit fiscal documentation supporting the expenditures reported in that quarter for the ‘category’ being monitored.</a:t>
            </a:r>
          </a:p>
          <a:p>
            <a:endParaRPr lang="en-US" dirty="0" smtClean="0"/>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dirty="0" smtClean="0"/>
              <a:t>Monitoring - continued</a:t>
            </a:r>
            <a:endParaRPr lang="en-US" dirty="0"/>
          </a:p>
        </p:txBody>
      </p:sp>
      <p:sp>
        <p:nvSpPr>
          <p:cNvPr id="3" name="Content Placeholder 2"/>
          <p:cNvSpPr>
            <a:spLocks noGrp="1"/>
          </p:cNvSpPr>
          <p:nvPr>
            <p:ph idx="1"/>
          </p:nvPr>
        </p:nvSpPr>
        <p:spPr>
          <a:xfrm>
            <a:off x="457200" y="1981200"/>
            <a:ext cx="8229600" cy="4525963"/>
          </a:xfrm>
        </p:spPr>
        <p:txBody>
          <a:bodyPr/>
          <a:lstStyle/>
          <a:p>
            <a:pPr>
              <a:buNone/>
            </a:pPr>
            <a:r>
              <a:rPr lang="en-US" u="sng" dirty="0" smtClean="0"/>
              <a:t>On-Site Monitoring</a:t>
            </a:r>
          </a:p>
          <a:p>
            <a:pPr>
              <a:buNone/>
            </a:pPr>
            <a:endParaRPr lang="en-US" dirty="0" smtClean="0"/>
          </a:p>
          <a:p>
            <a:pPr>
              <a:buNone/>
            </a:pPr>
            <a:r>
              <a:rPr lang="en-US" dirty="0" smtClean="0"/>
              <a:t>    PCCD will be completing on-site fiscal monitoring of grants across all funding streams (state and federal).</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1143000"/>
          </a:xfrm>
        </p:spPr>
        <p:txBody>
          <a:bodyPr>
            <a:normAutofit fontScale="90000"/>
          </a:bodyPr>
          <a:lstStyle/>
          <a:p>
            <a:r>
              <a:rPr lang="en-US" sz="4900" dirty="0" smtClean="0"/>
              <a:t>Monitoring – continued</a:t>
            </a:r>
            <a:r>
              <a:rPr lang="en-US" dirty="0" smtClean="0"/>
              <a:t/>
            </a:r>
            <a:br>
              <a:rPr lang="en-US" dirty="0" smtClean="0"/>
            </a:br>
            <a:endParaRPr lang="en-US" dirty="0"/>
          </a:p>
        </p:txBody>
      </p:sp>
      <p:sp>
        <p:nvSpPr>
          <p:cNvPr id="3" name="Content Placeholder 2"/>
          <p:cNvSpPr>
            <a:spLocks noGrp="1"/>
          </p:cNvSpPr>
          <p:nvPr>
            <p:ph idx="1"/>
          </p:nvPr>
        </p:nvSpPr>
        <p:spPr>
          <a:xfrm>
            <a:off x="457200" y="2057400"/>
            <a:ext cx="8229600" cy="4525963"/>
          </a:xfrm>
        </p:spPr>
        <p:txBody>
          <a:bodyPr/>
          <a:lstStyle/>
          <a:p>
            <a:pPr>
              <a:buNone/>
            </a:pPr>
            <a:r>
              <a:rPr lang="en-US" u="sng" dirty="0" smtClean="0"/>
              <a:t>Desk Review</a:t>
            </a:r>
          </a:p>
          <a:p>
            <a:pPr>
              <a:buNone/>
            </a:pPr>
            <a:endParaRPr lang="en-US" u="sng" dirty="0" smtClean="0"/>
          </a:p>
          <a:p>
            <a:pPr>
              <a:buNone/>
            </a:pPr>
            <a:r>
              <a:rPr lang="en-US" dirty="0" smtClean="0"/>
              <a:t>    Desk reviews of </a:t>
            </a:r>
            <a:r>
              <a:rPr lang="en-US" dirty="0" err="1" smtClean="0"/>
              <a:t>subgrants</a:t>
            </a:r>
            <a:r>
              <a:rPr lang="en-US" dirty="0" smtClean="0"/>
              <a:t> will be conducted as an alternative to on-site monitoring.</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t>Monitoring - continued</a:t>
            </a:r>
            <a:endParaRPr lang="en-US" dirty="0"/>
          </a:p>
        </p:txBody>
      </p:sp>
      <p:sp>
        <p:nvSpPr>
          <p:cNvPr id="3" name="Content Placeholder 2"/>
          <p:cNvSpPr>
            <a:spLocks noGrp="1"/>
          </p:cNvSpPr>
          <p:nvPr>
            <p:ph idx="1"/>
          </p:nvPr>
        </p:nvSpPr>
        <p:spPr>
          <a:xfrm>
            <a:off x="457200" y="1752600"/>
            <a:ext cx="8229600" cy="4525963"/>
          </a:xfrm>
        </p:spPr>
        <p:txBody>
          <a:bodyPr>
            <a:normAutofit lnSpcReduction="10000"/>
          </a:bodyPr>
          <a:lstStyle/>
          <a:p>
            <a:r>
              <a:rPr lang="en-US" u="sng" dirty="0" smtClean="0"/>
              <a:t>Those subgrantees selected for Random or On-Site Monitoring will be notified via email</a:t>
            </a:r>
            <a:r>
              <a:rPr lang="en-US" dirty="0" smtClean="0"/>
              <a:t>.</a:t>
            </a:r>
          </a:p>
          <a:p>
            <a:endParaRPr lang="en-US" dirty="0" smtClean="0"/>
          </a:p>
          <a:p>
            <a:r>
              <a:rPr lang="en-US" dirty="0" smtClean="0"/>
              <a:t>Email will contain instructions for the subgrantee regarding what grant will be monitored, documents that must be provided, a due date or date of visit, and the name and contact information for PCCD staff performing the monitoring.</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IconOverlay xmlns="http://schemas.microsoft.com/sharepoint/v4" xsi:nil="true"/>
    <_vti_ItemHoldRecordStatus xmlns="http://schemas.microsoft.com/sharepoint/v3" xsi:nil="true"/>
    <_vti_ItemDeclaredRecord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04C7E5EE93CEE4CBA119FBF8D14F152" ma:contentTypeVersion="1120" ma:contentTypeDescription="Create a new document." ma:contentTypeScope="" ma:versionID="770b29f94a176dad0fd614619ad41c52">
  <xsd:schema xmlns:xsd="http://www.w3.org/2001/XMLSchema" xmlns:xs="http://www.w3.org/2001/XMLSchema" xmlns:p="http://schemas.microsoft.com/office/2006/metadata/properties" xmlns:ns1="http://schemas.microsoft.com/sharepoint/v3" xmlns:ns2="http://schemas.microsoft.com/sharepoint/v4" xmlns:ns3="3be5cf43-af09-4ecd-994c-a94622194ae3" targetNamespace="http://schemas.microsoft.com/office/2006/metadata/properties" ma:root="true" ma:fieldsID="8e495d552a357c820c9d671b35423e8a" ns1:_="" ns2:_="" ns3:_="">
    <xsd:import namespace="http://schemas.microsoft.com/sharepoint/v3"/>
    <xsd:import namespace="http://schemas.microsoft.com/sharepoint/v4"/>
    <xsd:import namespace="3be5cf43-af09-4ecd-994c-a94622194ae3"/>
    <xsd:element name="properties">
      <xsd:complexType>
        <xsd:sequence>
          <xsd:element name="documentManagement">
            <xsd:complexType>
              <xsd:all>
                <xsd:element ref="ns1:PublishingStartDate" minOccurs="0"/>
                <xsd:element ref="ns1:PublishingExpirationDate" minOccurs="0"/>
                <xsd:element ref="ns2:IconOverlay" minOccurs="0"/>
                <xsd:element ref="ns1:_vti_ItemDeclaredRecord" minOccurs="0"/>
                <xsd:element ref="ns1:_vti_ItemHoldRecordStatus"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description="" ma:internalName="PublishingExpirationDate">
      <xsd:simpleType>
        <xsd:restriction base="dms:Unknown"/>
      </xsd:simpleType>
    </xsd:element>
    <xsd:element name="_vti_ItemDeclaredRecord" ma:index="11" nillable="true" ma:displayName="Declared Record" ma:hidden="true" ma:internalName="_vti_ItemDeclaredRecord" ma:readOnly="true">
      <xsd:simpleType>
        <xsd:restriction base="dms:DateTime"/>
      </xsd:simpleType>
    </xsd:element>
    <xsd:element name="_vti_ItemHoldRecordStatus" ma:index="12"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0"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be5cf43-af09-4ecd-994c-a94622194ae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PolicyDirtyBag xmlns="microsoft.office.server.policy.changes">
  <Microsoft.Office.RecordsManagement.PolicyFeatures.Expiration op="Delete"/>
</PolicyDirtyBag>
</file>

<file path=customXml/itemProps1.xml><?xml version="1.0" encoding="utf-8"?>
<ds:datastoreItem xmlns:ds="http://schemas.openxmlformats.org/officeDocument/2006/customXml" ds:itemID="{2E102910-B37A-46DC-965A-0229C56A30F2}"/>
</file>

<file path=customXml/itemProps2.xml><?xml version="1.0" encoding="utf-8"?>
<ds:datastoreItem xmlns:ds="http://schemas.openxmlformats.org/officeDocument/2006/customXml" ds:itemID="{0F194917-7AD0-4C96-B591-284F6FD6C7CC}"/>
</file>

<file path=customXml/itemProps3.xml><?xml version="1.0" encoding="utf-8"?>
<ds:datastoreItem xmlns:ds="http://schemas.openxmlformats.org/officeDocument/2006/customXml" ds:itemID="{5D7B1032-74DE-4FEF-91EB-71FF4E5A570E}"/>
</file>

<file path=customXml/itemProps4.xml><?xml version="1.0" encoding="utf-8"?>
<ds:datastoreItem xmlns:ds="http://schemas.openxmlformats.org/officeDocument/2006/customXml" ds:itemID="{6F1F7F58-12D1-48D4-8503-6A968611D623}"/>
</file>

<file path=docProps/app.xml><?xml version="1.0" encoding="utf-8"?>
<Properties xmlns="http://schemas.openxmlformats.org/officeDocument/2006/extended-properties" xmlns:vt="http://schemas.openxmlformats.org/officeDocument/2006/docPropsVTypes">
  <TotalTime>875</TotalTime>
  <Words>1679</Words>
  <Application>Microsoft Office PowerPoint</Application>
  <PresentationFormat>On-screen Show (4:3)</PresentationFormat>
  <Paragraphs>245</Paragraphs>
  <Slides>34</Slides>
  <Notes>27</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Grant Management Webinar</vt:lpstr>
      <vt:lpstr>Grant Management Webinar</vt:lpstr>
      <vt:lpstr>Monitoring </vt:lpstr>
      <vt:lpstr>Monitoring</vt:lpstr>
      <vt:lpstr>Monitoring - continued</vt:lpstr>
      <vt:lpstr>Monitoring - continued</vt:lpstr>
      <vt:lpstr>Monitoring - continued</vt:lpstr>
      <vt:lpstr>Monitoring – continued </vt:lpstr>
      <vt:lpstr>Monitoring - continued</vt:lpstr>
      <vt:lpstr>Monitoring - continued</vt:lpstr>
      <vt:lpstr>Monitoring - continued</vt:lpstr>
      <vt:lpstr>Monitoring - continued</vt:lpstr>
      <vt:lpstr>Monitoring - continued</vt:lpstr>
      <vt:lpstr>Egrants Fiscal Reports</vt:lpstr>
      <vt:lpstr>Egrants Fiscal Reports</vt:lpstr>
      <vt:lpstr>Fiscal Reports - continued</vt:lpstr>
      <vt:lpstr>Fiscal Reports - continued</vt:lpstr>
      <vt:lpstr>Fiscal Reports - continued</vt:lpstr>
      <vt:lpstr>Fiscal Reports – continued</vt:lpstr>
      <vt:lpstr>Fiscal Reports – continued </vt:lpstr>
      <vt:lpstr>Fiscal Reports – continued</vt:lpstr>
      <vt:lpstr>Payments </vt:lpstr>
      <vt:lpstr>Project Modification</vt:lpstr>
      <vt:lpstr>Project Modification - continued</vt:lpstr>
      <vt:lpstr>Time and Effort Reporting</vt:lpstr>
      <vt:lpstr>Time and Effort Reporting (Timesheets) </vt:lpstr>
      <vt:lpstr>Time and Effort Reporting - continued</vt:lpstr>
      <vt:lpstr>Time and Effort Reporting - continued</vt:lpstr>
      <vt:lpstr>Time and Effort Reporting - continued</vt:lpstr>
      <vt:lpstr>Time and Effort Reporting - continued</vt:lpstr>
      <vt:lpstr>Time and Effort Reporting - continued</vt:lpstr>
      <vt:lpstr>Time and Effort Reporting - continued</vt:lpstr>
      <vt:lpstr>Time and Effort Reporting - continued</vt:lpstr>
      <vt:lpstr>Additional Information</vt:lpstr>
    </vt:vector>
  </TitlesOfParts>
  <Company>PCCD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Sharon Christ</dc:creator>
  <cp:lastModifiedBy>PCCDUser</cp:lastModifiedBy>
  <cp:revision>107</cp:revision>
  <dcterms:created xsi:type="dcterms:W3CDTF">2011-06-16T12:02:17Z</dcterms:created>
  <dcterms:modified xsi:type="dcterms:W3CDTF">2011-10-21T17:28:58Z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0x010100E04C7E5EE93CEE4CBA119FBF8D14F152</vt:lpwstr>
  </property>
  <property fmtid="{D5CDD505-2E9C-101B-9397-08002B2CF9AE}" pid="4" name="Order">
    <vt:r8>2700</vt:r8>
  </property>
  <property fmtid="{D5CDD505-2E9C-101B-9397-08002B2CF9AE}" pid="5" name="xd_Signature">
    <vt:bool>false</vt:bool>
  </property>
  <property fmtid="{D5CDD505-2E9C-101B-9397-08002B2CF9AE}" pid="6" name="xd_ProgID">
    <vt:lpwstr/>
  </property>
  <property fmtid="{D5CDD505-2E9C-101B-9397-08002B2CF9AE}" pid="7" name="_dlc_Exempt">
    <vt:bool>false</vt:bool>
  </property>
  <property fmtid="{D5CDD505-2E9C-101B-9397-08002B2CF9AE}" pid="8" name="_SourceUrl">
    <vt:lpwstr/>
  </property>
  <property fmtid="{D5CDD505-2E9C-101B-9397-08002B2CF9AE}" pid="9" name="_SharedFileIndex">
    <vt:lpwstr/>
  </property>
  <property fmtid="{D5CDD505-2E9C-101B-9397-08002B2CF9AE}" pid="12" name="TemplateUrl">
    <vt:lpwstr/>
  </property>
</Properties>
</file>